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6" r:id="rId4"/>
    <p:sldId id="279" r:id="rId5"/>
    <p:sldId id="282" r:id="rId6"/>
    <p:sldId id="257" r:id="rId7"/>
    <p:sldId id="270" r:id="rId8"/>
    <p:sldId id="269" r:id="rId9"/>
    <p:sldId id="267" r:id="rId10"/>
    <p:sldId id="283" r:id="rId11"/>
    <p:sldId id="284" r:id="rId12"/>
    <p:sldId id="272" r:id="rId13"/>
    <p:sldId id="261" r:id="rId14"/>
    <p:sldId id="258" r:id="rId15"/>
    <p:sldId id="281" r:id="rId16"/>
    <p:sldId id="273" r:id="rId17"/>
    <p:sldId id="274" r:id="rId18"/>
    <p:sldId id="275" r:id="rId19"/>
  </p:sldIdLst>
  <p:sldSz cx="12192000" cy="6858000"/>
  <p:notesSz cx="7010400" cy="92964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D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B5720D-937A-40D4-8724-842412A16BFC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377768-2AAB-432A-971B-9CEF5F5F666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0763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CBCF5-7424-451F-A28D-F71C7FC3F064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8F68-9453-4F6D-8614-202469F66FE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3564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8F68-9453-4F6D-8614-202469F66FEB}" type="slidenum">
              <a:rPr lang="es-HN" smtClean="0"/>
              <a:t>5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5410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9289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866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5866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"/>
            <a:ext cx="12193272" cy="68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874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9472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942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-1"/>
            <a:ext cx="12335146" cy="69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327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25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25C3-D409-4375-A766-9F9811F2FA17}" type="datetimeFigureOut">
              <a:rPr lang="es-HN" smtClean="0"/>
              <a:t>14/09/2023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7697-F752-44D8-8F0D-B60977D5BE5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281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77701" y="1319748"/>
            <a:ext cx="78026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Gill Sans MT" panose="020B0502020104020203" pitchFamily="34" charset="0"/>
              </a:rPr>
              <a:t>CENTRO DE CAPACITACIÓN PARA EL CONTROL DE LOS RECURSOS PÚBLICOS</a:t>
            </a:r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s-MX" sz="80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CENCACORP</a:t>
            </a:r>
            <a:endParaRPr lang="es-HN" sz="80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570" y="1618299"/>
            <a:ext cx="10433558" cy="393382"/>
          </a:xfrm>
        </p:spPr>
        <p:txBody>
          <a:bodyPr>
            <a:noAutofit/>
          </a:bodyPr>
          <a:lstStyle/>
          <a:p>
            <a:r>
              <a:rPr lang="es-HN" sz="2800" b="1" dirty="0">
                <a:latin typeface="Bodoni MT" panose="02070603080606020203" pitchFamily="18" charset="0"/>
              </a:rPr>
              <a:t>Entre las acciones orientadas a  mejorar las capacidades profesionales se ha realizado lo siguiente : </a:t>
            </a:r>
            <a:br>
              <a:rPr lang="es-HN" sz="2800" b="1" dirty="0">
                <a:latin typeface="Bodoni MT" panose="02070603080606020203" pitchFamily="18" charset="0"/>
              </a:rPr>
            </a:br>
            <a:endParaRPr lang="es-HN" sz="28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7241" y="1618298"/>
            <a:ext cx="10177272" cy="4334445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Módulo </a:t>
            </a: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de Entrenamiento Básico para auditores de recién </a:t>
            </a: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ingreso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Colaboración de apoyo </a:t>
            </a:r>
            <a:r>
              <a:rPr lang="es-HN" sz="2800" dirty="0" err="1">
                <a:solidFill>
                  <a:schemeClr val="tx1"/>
                </a:solidFill>
                <a:latin typeface="Bodoni MT" panose="02070603080606020203" pitchFamily="18" charset="0"/>
              </a:rPr>
              <a:t>intra</a:t>
            </a: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-aula en temas formativos a las diferentes dependencias del </a:t>
            </a: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TSC</a:t>
            </a:r>
            <a:endParaRPr lang="es-HN" sz="2800" dirty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Conformación de Planta Docente del TSC/ </a:t>
            </a: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iniciativa que partió con </a:t>
            </a: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el primer taller de instrucción </a:t>
            </a: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en </a:t>
            </a: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el marco de la implementación del </a:t>
            </a: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MARCI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Desarrollo </a:t>
            </a: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de eventos de capacitación dirigidos a empleados y funcionarios del </a:t>
            </a: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TSC, según diagnóstico </a:t>
            </a: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>de necesidades </a:t>
            </a:r>
            <a:r>
              <a:rPr lang="es-HN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de capacitación</a:t>
            </a: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/>
            </a:r>
            <a:b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</a:b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/>
            </a:r>
            <a:b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</a:br>
            <a: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  <a:t/>
            </a:r>
            <a:br>
              <a:rPr lang="es-HN" sz="2800" dirty="0">
                <a:solidFill>
                  <a:schemeClr val="tx1"/>
                </a:solidFill>
                <a:latin typeface="Bodoni MT" panose="02070603080606020203" pitchFamily="18" charset="0"/>
              </a:rPr>
            </a:br>
            <a:endParaRPr lang="es-H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444"/>
          </a:xfrm>
        </p:spPr>
        <p:txBody>
          <a:bodyPr>
            <a:noAutofit/>
          </a:bodyPr>
          <a:lstStyle/>
          <a:p>
            <a:pPr algn="ctr"/>
            <a:r>
              <a:rPr lang="es-HN" sz="3200" b="1" dirty="0" smtClean="0">
                <a:latin typeface="Bodoni MT" panose="02070603080606020203" pitchFamily="18" charset="0"/>
              </a:rPr>
              <a:t/>
            </a:r>
            <a:br>
              <a:rPr lang="es-HN" sz="3200" b="1" dirty="0" smtClean="0">
                <a:latin typeface="Bodoni MT" panose="02070603080606020203" pitchFamily="18" charset="0"/>
              </a:rPr>
            </a:br>
            <a:r>
              <a:rPr lang="es-HN" sz="3200" b="1" dirty="0">
                <a:latin typeface="Bodoni MT" panose="02070603080606020203" pitchFamily="18" charset="0"/>
              </a:rPr>
              <a:t/>
            </a:r>
            <a:br>
              <a:rPr lang="es-HN" sz="3200" b="1" dirty="0">
                <a:latin typeface="Bodoni MT" panose="02070603080606020203" pitchFamily="18" charset="0"/>
              </a:rPr>
            </a:br>
            <a:r>
              <a:rPr lang="es-HN" sz="3200" b="1" dirty="0" smtClean="0">
                <a:latin typeface="Bodoni MT" panose="02070603080606020203" pitchFamily="18" charset="0"/>
              </a:rPr>
              <a:t>Los </a:t>
            </a:r>
            <a:r>
              <a:rPr lang="es-HN" sz="3200" b="1" dirty="0">
                <a:latin typeface="Bodoni MT" panose="02070603080606020203" pitchFamily="18" charset="0"/>
              </a:rPr>
              <a:t>temas que han sido sujeto de  capacitaciones  entre otros: </a:t>
            </a:r>
            <a:br>
              <a:rPr lang="es-HN" sz="3200" b="1" dirty="0">
                <a:latin typeface="Bodoni MT" panose="02070603080606020203" pitchFamily="18" charset="0"/>
              </a:rPr>
            </a:br>
            <a:r>
              <a:rPr lang="es-HN" sz="3200" b="1" dirty="0">
                <a:latin typeface="Bodoni MT" panose="02070603080606020203" pitchFamily="18" charset="0"/>
              </a:rPr>
              <a:t/>
            </a:r>
            <a:br>
              <a:rPr lang="es-HN" sz="3200" b="1" dirty="0">
                <a:latin typeface="Bodoni MT" panose="02070603080606020203" pitchFamily="18" charset="0"/>
              </a:rPr>
            </a:br>
            <a:endParaRPr lang="es-HN" sz="3200" b="1" dirty="0"/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673608" y="1377569"/>
            <a:ext cx="5498592" cy="4008247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400" dirty="0">
                <a:latin typeface="Bodoni MT" panose="02070603080606020203" pitchFamily="18" charset="0"/>
              </a:rPr>
              <a:t>Socialización del Marco Rector del Control </a:t>
            </a:r>
            <a:r>
              <a:rPr lang="es-HN" sz="2400" dirty="0" smtClean="0">
                <a:latin typeface="Bodoni MT" panose="02070603080606020203" pitchFamily="18" charset="0"/>
              </a:rPr>
              <a:t>Interno Institucional</a:t>
            </a:r>
            <a:endParaRPr lang="es-HN" sz="2400" dirty="0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</a:pPr>
            <a:r>
              <a:rPr lang="es-HN" sz="2400" dirty="0">
                <a:latin typeface="Bodoni MT" panose="02070603080606020203" pitchFamily="18" charset="0"/>
              </a:rPr>
              <a:t>Marco Integral de Control </a:t>
            </a:r>
            <a:r>
              <a:rPr lang="es-HN" sz="2400" dirty="0" smtClean="0">
                <a:latin typeface="Bodoni MT" panose="02070603080606020203" pitchFamily="18" charset="0"/>
              </a:rPr>
              <a:t>Interno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</a:pPr>
            <a:r>
              <a:rPr lang="es-HN" sz="2400" dirty="0">
                <a:latin typeface="Bodoni MT" panose="02070603080606020203" pitchFamily="18" charset="0"/>
              </a:rPr>
              <a:t>Marco de Pronunciamientos de la INTOSAI – </a:t>
            </a:r>
            <a:r>
              <a:rPr lang="es-HN" sz="2400" dirty="0" smtClean="0">
                <a:latin typeface="Bodoni MT" panose="02070603080606020203" pitchFamily="18" charset="0"/>
              </a:rPr>
              <a:t>IFPP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</a:pPr>
            <a:r>
              <a:rPr lang="es-HN" sz="2400" dirty="0">
                <a:latin typeface="Bodoni MT" panose="02070603080606020203" pitchFamily="18" charset="0"/>
              </a:rPr>
              <a:t>Curso Ley Orgánica del TSC, su Reglamento y sus </a:t>
            </a:r>
            <a:r>
              <a:rPr lang="es-HN" sz="2400" dirty="0" smtClean="0">
                <a:latin typeface="Bodoni MT" panose="02070603080606020203" pitchFamily="18" charset="0"/>
              </a:rPr>
              <a:t>reformas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</a:pPr>
            <a:r>
              <a:rPr lang="es-HN" sz="2400" dirty="0">
                <a:latin typeface="Bodoni MT" panose="02070603080606020203" pitchFamily="18" charset="0"/>
              </a:rPr>
              <a:t>Auditoría Basada en Riesgos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es-HN" sz="2400" dirty="0" smtClean="0">
              <a:latin typeface="Bodoni MT" panose="02070603080606020203" pitchFamily="18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es-HN" sz="2400" dirty="0">
                <a:solidFill>
                  <a:schemeClr val="tx1"/>
                </a:solidFill>
                <a:latin typeface="Bodoni MT" panose="02070603080606020203" pitchFamily="18" charset="0"/>
              </a:rPr>
              <a:t/>
            </a:r>
            <a:br>
              <a:rPr lang="es-HN" sz="2400" dirty="0">
                <a:solidFill>
                  <a:schemeClr val="tx1"/>
                </a:solidFill>
                <a:latin typeface="Bodoni MT" panose="02070603080606020203" pitchFamily="18" charset="0"/>
              </a:rPr>
            </a:br>
            <a:endParaRPr lang="es-HN" sz="2400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377569"/>
            <a:ext cx="5440680" cy="426428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es-HN" sz="2400" dirty="0" smtClean="0">
                <a:latin typeface="Bodoni MT" panose="02070603080606020203" pitchFamily="18" charset="0"/>
              </a:rPr>
              <a:t>Redacción </a:t>
            </a:r>
            <a:r>
              <a:rPr lang="es-HN" sz="2400" dirty="0">
                <a:latin typeface="Bodoni MT" panose="02070603080606020203" pitchFamily="18" charset="0"/>
              </a:rPr>
              <a:t>de Hallazgos de </a:t>
            </a:r>
            <a:r>
              <a:rPr lang="es-HN" sz="2400" dirty="0" smtClean="0">
                <a:latin typeface="Bodoni MT" panose="02070603080606020203" pitchFamily="18" charset="0"/>
              </a:rPr>
              <a:t>Auditoría</a:t>
            </a:r>
            <a:endParaRPr lang="es-HN" sz="2400" dirty="0">
              <a:latin typeface="Bodoni MT" panose="02070603080606020203" pitchFamily="18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es-HN" sz="2400" dirty="0">
                <a:latin typeface="Bodoni MT" panose="02070603080606020203" pitchFamily="18" charset="0"/>
              </a:rPr>
              <a:t>Socialización de las Normas para la Gestión del Sistema de Seguimiento de Recomendaciones de Auditoría (SISERA</a:t>
            </a:r>
            <a:r>
              <a:rPr lang="es-HN" sz="2400" dirty="0" smtClean="0">
                <a:latin typeface="Bodoni MT" panose="02070603080606020203" pitchFamily="18" charset="0"/>
              </a:rPr>
              <a:t>)</a:t>
            </a:r>
            <a:endParaRPr lang="es-HN" sz="2400" dirty="0">
              <a:latin typeface="Bodoni MT" panose="02070603080606020203" pitchFamily="18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es-HN" sz="2400" dirty="0" err="1">
                <a:latin typeface="Bodoni MT" panose="02070603080606020203" pitchFamily="18" charset="0"/>
              </a:rPr>
              <a:t>Webinario</a:t>
            </a:r>
            <a:r>
              <a:rPr lang="es-HN" sz="2400" dirty="0">
                <a:latin typeface="Bodoni MT" panose="02070603080606020203" pitchFamily="18" charset="0"/>
              </a:rPr>
              <a:t> “Control Concurrente y la Aplicación de las Técnicas de Información al Control </a:t>
            </a:r>
            <a:r>
              <a:rPr lang="es-HN" sz="2400" dirty="0" smtClean="0">
                <a:latin typeface="Bodoni MT" panose="02070603080606020203" pitchFamily="18" charset="0"/>
              </a:rPr>
              <a:t>Preventivo</a:t>
            </a:r>
            <a:r>
              <a:rPr lang="es-HN" sz="2400" dirty="0">
                <a:latin typeface="Bodoni MT" panose="02070603080606020203" pitchFamily="18" charset="0"/>
              </a:rPr>
              <a:t/>
            </a:r>
            <a:br>
              <a:rPr lang="es-HN" sz="2400" dirty="0">
                <a:latin typeface="Bodoni MT" panose="02070603080606020203" pitchFamily="18" charset="0"/>
              </a:rPr>
            </a:br>
            <a:r>
              <a:rPr lang="es-HN" sz="2400" dirty="0">
                <a:latin typeface="Bodoni MT" panose="02070603080606020203" pitchFamily="18" charset="0"/>
              </a:rPr>
              <a:t/>
            </a:r>
            <a:br>
              <a:rPr lang="es-HN" sz="2400" dirty="0">
                <a:latin typeface="Bodoni MT" panose="02070603080606020203" pitchFamily="18" charset="0"/>
              </a:rPr>
            </a:br>
            <a:r>
              <a:rPr lang="es-HN" sz="2400" dirty="0">
                <a:latin typeface="Bodoni MT" panose="02070603080606020203" pitchFamily="18" charset="0"/>
              </a:rPr>
              <a:t/>
            </a:r>
            <a:br>
              <a:rPr lang="es-HN" sz="2400" dirty="0">
                <a:latin typeface="Bodoni MT" panose="02070603080606020203" pitchFamily="18" charset="0"/>
              </a:rPr>
            </a:br>
            <a:r>
              <a:rPr lang="es-HN" sz="2400" dirty="0">
                <a:latin typeface="Bodoni MT" panose="02070603080606020203" pitchFamily="18" charset="0"/>
              </a:rPr>
              <a:t/>
            </a:r>
            <a:br>
              <a:rPr lang="es-HN" sz="2400" dirty="0">
                <a:latin typeface="Bodoni MT" panose="02070603080606020203" pitchFamily="18" charset="0"/>
              </a:rPr>
            </a:br>
            <a:endParaRPr lang="es-HN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96697" y="214885"/>
            <a:ext cx="10319004" cy="2071116"/>
          </a:xfrm>
        </p:spPr>
        <p:txBody>
          <a:bodyPr anchor="ctr">
            <a:noAutofit/>
          </a:bodyPr>
          <a:lstStyle/>
          <a:p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Lo </a:t>
            </a:r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</a:rPr>
              <a:t>anterior se ha desarrollado con el apoyo de funcionarios que de manera voluntaria dan </a:t>
            </a:r>
            <a: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su </a:t>
            </a:r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</a:rPr>
              <a:t>tiempo para dar </a:t>
            </a:r>
            <a: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 capacitaciones</a:t>
            </a:r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</a:rPr>
              <a:t>, igualmente se realiza el apoyo </a:t>
            </a:r>
            <a:r>
              <a:rPr lang="es-HN" sz="2600" dirty="0" err="1" smtClean="0">
                <a:solidFill>
                  <a:prstClr val="black"/>
                </a:solidFill>
                <a:latin typeface="Bodoni MT" panose="02070603080606020203" pitchFamily="18" charset="0"/>
              </a:rPr>
              <a:t>intra</a:t>
            </a:r>
            <a: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-aula, </a:t>
            </a:r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</a:rPr>
              <a:t>en las capacitación que realizan las diferentes </a:t>
            </a:r>
            <a: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Direcciones</a:t>
            </a:r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</a:rPr>
              <a:t>, siendo muy importante las que se desarrollan  </a:t>
            </a:r>
            <a: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en materia de probidad y ética, transparencia y participación ciudadana.</a:t>
            </a:r>
            <a:b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s-HN" sz="1600" dirty="0" smtClean="0">
                <a:solidFill>
                  <a:prstClr val="black"/>
                </a:solidFill>
              </a:rPr>
              <a:t/>
            </a:r>
            <a:br>
              <a:rPr lang="es-HN" sz="1600" dirty="0" smtClean="0">
                <a:solidFill>
                  <a:prstClr val="black"/>
                </a:solidFill>
              </a:rPr>
            </a:br>
            <a:r>
              <a:rPr lang="es-HN" sz="1600" dirty="0">
                <a:solidFill>
                  <a:prstClr val="black"/>
                </a:solidFill>
              </a:rPr>
              <a:t/>
            </a:r>
            <a:br>
              <a:rPr lang="es-HN" sz="1600" dirty="0">
                <a:solidFill>
                  <a:prstClr val="black"/>
                </a:solidFill>
              </a:rPr>
            </a:br>
            <a:r>
              <a:rPr lang="es-HN" sz="1600" dirty="0">
                <a:solidFill>
                  <a:prstClr val="black"/>
                </a:solidFill>
              </a:rPr>
              <a:t/>
            </a:r>
            <a:br>
              <a:rPr lang="es-HN" sz="1600" dirty="0">
                <a:solidFill>
                  <a:prstClr val="black"/>
                </a:solidFill>
              </a:rPr>
            </a:br>
            <a:endParaRPr lang="es-HN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70317"/>
              </p:ext>
            </p:extLst>
          </p:nvPr>
        </p:nvGraphicFramePr>
        <p:xfrm>
          <a:off x="3867150" y="2610092"/>
          <a:ext cx="42100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084">
                  <a:extLst>
                    <a:ext uri="{9D8B030D-6E8A-4147-A177-3AD203B41FA5}">
                      <a16:colId xmlns:a16="http://schemas.microsoft.com/office/drawing/2014/main" xmlns="" val="1447531986"/>
                    </a:ext>
                  </a:extLst>
                </a:gridCol>
                <a:gridCol w="2515966">
                  <a:extLst>
                    <a:ext uri="{9D8B030D-6E8A-4147-A177-3AD203B41FA5}">
                      <a16:colId xmlns:a16="http://schemas.microsoft.com/office/drawing/2014/main" xmlns="" val="46676992"/>
                    </a:ext>
                  </a:extLst>
                </a:gridCol>
              </a:tblGrid>
              <a:tr h="282725"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/>
                        <a:t> Año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Total de capacitaciones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496187"/>
                  </a:ext>
                </a:extLst>
              </a:tr>
              <a:tr h="282725">
                <a:tc>
                  <a:txBody>
                    <a:bodyPr/>
                    <a:lstStyle/>
                    <a:p>
                      <a:pPr algn="ctr"/>
                      <a:r>
                        <a:rPr lang="es-HN" sz="1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s-HN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/>
                        <a:t> 879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8137378"/>
                  </a:ext>
                </a:extLst>
              </a:tr>
              <a:tr h="282725"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/>
                        <a:t>2022</a:t>
                      </a:r>
                      <a:endParaRPr lang="es-H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/>
                        <a:t>1815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144412"/>
                  </a:ext>
                </a:extLst>
              </a:tr>
              <a:tr h="282725"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/>
                        <a:t>2023</a:t>
                      </a:r>
                      <a:endParaRPr lang="es-H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/>
                        <a:t>599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6288272"/>
                  </a:ext>
                </a:extLst>
              </a:tr>
              <a:tr h="346758"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/>
                        <a:t>Total a la fecha</a:t>
                      </a:r>
                      <a:endParaRPr lang="es-H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/>
                        <a:t>3,293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5223248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96696" y="4464211"/>
            <a:ext cx="9671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  <a:ea typeface="+mj-ea"/>
                <a:cs typeface="+mj-cs"/>
              </a:rPr>
              <a:t>Cabe mencionar la relevancia que </a:t>
            </a:r>
            <a:r>
              <a:rPr lang="es-HN" sz="2600" dirty="0" smtClean="0">
                <a:solidFill>
                  <a:prstClr val="black"/>
                </a:solidFill>
                <a:latin typeface="Bodoni MT" panose="02070603080606020203" pitchFamily="18" charset="0"/>
                <a:ea typeface="+mj-ea"/>
                <a:cs typeface="+mj-cs"/>
              </a:rPr>
              <a:t>tomó </a:t>
            </a:r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  <a:ea typeface="+mj-ea"/>
                <a:cs typeface="+mj-cs"/>
              </a:rPr>
              <a:t>en tiempo de pandemia por Covid-19, las nuevas tecnologías de la información, que permitió  dar continuidad al proceso de capacitaciones, talleres y seminarios a lo interno del TSC, como a lo externo, vía </a:t>
            </a:r>
            <a:r>
              <a:rPr lang="es-HN" sz="2600" dirty="0" err="1">
                <a:solidFill>
                  <a:prstClr val="black"/>
                </a:solidFill>
                <a:latin typeface="Bodoni MT" panose="02070603080606020203" pitchFamily="18" charset="0"/>
                <a:ea typeface="+mj-ea"/>
                <a:cs typeface="+mj-cs"/>
              </a:rPr>
              <a:t>on</a:t>
            </a:r>
            <a:r>
              <a:rPr lang="es-HN" sz="2600" dirty="0">
                <a:solidFill>
                  <a:prstClr val="black"/>
                </a:solidFill>
                <a:latin typeface="Bodoni MT" panose="02070603080606020203" pitchFamily="18" charset="0"/>
                <a:ea typeface="+mj-ea"/>
                <a:cs typeface="+mj-cs"/>
              </a:rPr>
              <a:t> line, en plataforma Zoom</a:t>
            </a:r>
          </a:p>
        </p:txBody>
      </p:sp>
    </p:spTree>
    <p:extLst>
      <p:ext uri="{BB962C8B-B14F-4D97-AF65-F5344CB8AC3E}">
        <p14:creationId xmlns:p14="http://schemas.microsoft.com/office/powerpoint/2010/main" val="21461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0492" y="2144820"/>
            <a:ext cx="8337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FUNCIONAMIENTO DEL CENCACORP  Y PROPUESTA DE SERVICIOS</a:t>
            </a:r>
            <a:endParaRPr kumimoji="0" lang="es-H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926" y="339634"/>
            <a:ext cx="148045" cy="400595"/>
          </a:xfrm>
          <a:prstGeom prst="rect">
            <a:avLst/>
          </a:prstGeom>
          <a:solidFill>
            <a:srgbClr val="352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Rectángulo 3"/>
          <p:cNvSpPr/>
          <p:nvPr/>
        </p:nvSpPr>
        <p:spPr>
          <a:xfrm>
            <a:off x="765768" y="1557775"/>
            <a:ext cx="743745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800" dirty="0" smtClean="0">
                <a:latin typeface="Bodoni MT" panose="02070603080606020203" pitchFamily="18" charset="0"/>
              </a:rPr>
              <a:t>El </a:t>
            </a:r>
            <a:r>
              <a:rPr lang="es-HN" sz="2800" b="1" dirty="0" smtClean="0">
                <a:latin typeface="Bodoni MT" panose="02070603080606020203" pitchFamily="18" charset="0"/>
              </a:rPr>
              <a:t>CENCACORP</a:t>
            </a:r>
            <a:r>
              <a:rPr lang="es-HN" sz="2800" dirty="0" smtClean="0">
                <a:latin typeface="Bodoni MT" panose="02070603080606020203" pitchFamily="18" charset="0"/>
              </a:rPr>
              <a:t>, dará  sus servicios de capacitación,  a los auditores ,funcionarios y empleados del TSC, y  el personal de auditoria de las Unidades de Auditoria Interna (</a:t>
            </a:r>
            <a:r>
              <a:rPr lang="es-HN" sz="2800" dirty="0" err="1" smtClean="0">
                <a:latin typeface="Bodoni MT" panose="02070603080606020203" pitchFamily="18" charset="0"/>
              </a:rPr>
              <a:t>UAIs</a:t>
            </a:r>
            <a:r>
              <a:rPr lang="es-HN" sz="2800" dirty="0" smtClean="0">
                <a:latin typeface="Bodoni MT" panose="02070603080606020203" pitchFamily="18" charset="0"/>
              </a:rPr>
              <a:t>), de las instituciones que  </a:t>
            </a:r>
            <a:r>
              <a:rPr lang="es-HN" sz="2800" dirty="0">
                <a:latin typeface="Bodoni MT" panose="02070603080606020203" pitchFamily="18" charset="0"/>
              </a:rPr>
              <a:t>la Ley </a:t>
            </a:r>
            <a:r>
              <a:rPr lang="es-HN" sz="2800" dirty="0" smtClean="0">
                <a:latin typeface="Bodoni MT" panose="02070603080606020203" pitchFamily="18" charset="0"/>
              </a:rPr>
              <a:t>del Tribunal  faculta en  </a:t>
            </a:r>
            <a:r>
              <a:rPr lang="es-HN" sz="2800" dirty="0">
                <a:latin typeface="Bodoni MT" panose="02070603080606020203" pitchFamily="18" charset="0"/>
              </a:rPr>
              <a:t>aplicar sus acciones de </a:t>
            </a:r>
            <a:r>
              <a:rPr lang="es-HN" sz="2800" dirty="0" smtClean="0">
                <a:latin typeface="Bodoni MT" panose="02070603080606020203" pitchFamily="18" charset="0"/>
              </a:rPr>
              <a:t>fiscalización</a:t>
            </a:r>
          </a:p>
          <a:p>
            <a:endParaRPr lang="es-HN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1524" y="812393"/>
            <a:ext cx="3144417" cy="335772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70206"/>
              </p:ext>
            </p:extLst>
          </p:nvPr>
        </p:nvGraphicFramePr>
        <p:xfrm>
          <a:off x="8481524" y="4512430"/>
          <a:ext cx="3144418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3">
                  <a:extLst>
                    <a:ext uri="{9D8B030D-6E8A-4147-A177-3AD203B41FA5}">
                      <a16:colId xmlns:a16="http://schemas.microsoft.com/office/drawing/2014/main" xmlns="" val="698831501"/>
                    </a:ext>
                  </a:extLst>
                </a:gridCol>
                <a:gridCol w="1740265">
                  <a:extLst>
                    <a:ext uri="{9D8B030D-6E8A-4147-A177-3AD203B41FA5}">
                      <a16:colId xmlns:a16="http://schemas.microsoft.com/office/drawing/2014/main" xmlns="" val="290789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HN" sz="1400" dirty="0" smtClean="0"/>
                        <a:t>Instituciones</a:t>
                      </a:r>
                      <a:r>
                        <a:rPr lang="es-HN" sz="1400" baseline="0" dirty="0" smtClean="0"/>
                        <a:t> Sector Público 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400" dirty="0" smtClean="0"/>
                        <a:t>Sector</a:t>
                      </a:r>
                      <a:r>
                        <a:rPr lang="es-HN" sz="1400" baseline="0" dirty="0" smtClean="0"/>
                        <a:t> Municipal </a:t>
                      </a:r>
                    </a:p>
                    <a:p>
                      <a:r>
                        <a:rPr lang="es-HN" sz="1400" baseline="0" dirty="0" smtClean="0"/>
                        <a:t>( Alcaldías) </a:t>
                      </a:r>
                      <a:endParaRPr lang="es-H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254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/>
                        <a:t>  92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/>
                        <a:t>298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80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926" y="339634"/>
            <a:ext cx="148045" cy="400595"/>
          </a:xfrm>
          <a:prstGeom prst="rect">
            <a:avLst/>
          </a:prstGeom>
          <a:solidFill>
            <a:srgbClr val="352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Rectángulo 3"/>
          <p:cNvSpPr/>
          <p:nvPr/>
        </p:nvSpPr>
        <p:spPr>
          <a:xfrm>
            <a:off x="800937" y="764024"/>
            <a:ext cx="741913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Instituciones centralizadas, desconcentradas</a:t>
            </a: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>, descentralizadas del </a:t>
            </a: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Estado</a:t>
            </a:r>
            <a:endParaRPr lang="es-HN" sz="2800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pPr marL="457200" lvl="0" indent="-4572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Las </a:t>
            </a: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>Municipalidades y sus asociaciones conocidas como mancomunidades</a:t>
            </a:r>
          </a:p>
          <a:p>
            <a:pPr marL="457200" lvl="0" indent="-4572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Los </a:t>
            </a: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>servidores públicos que perciban, custodien, administren y dispongan de recursos y bienes del </a:t>
            </a: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Estado</a:t>
            </a:r>
          </a:p>
          <a:p>
            <a:pPr marL="457200" lvl="0" indent="-4572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 </a:t>
            </a: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>Todos los órganos o instituciones adscritas o no a los diferentes poderes del </a:t>
            </a: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Estado</a:t>
            </a:r>
            <a:endParaRPr lang="es-HN" sz="2800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pPr marL="457200" lvl="0" indent="-4572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Instituciones </a:t>
            </a:r>
            <a:r>
              <a:rPr lang="es-HN" sz="2800" dirty="0">
                <a:solidFill>
                  <a:prstClr val="black"/>
                </a:solidFill>
                <a:latin typeface="Bodoni MT" panose="02070603080606020203" pitchFamily="18" charset="0"/>
              </a:rPr>
              <a:t>privadas que utilicen recursos del </a:t>
            </a:r>
            <a:r>
              <a:rPr lang="es-HN" sz="2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Estado</a:t>
            </a:r>
          </a:p>
          <a:p>
            <a:pPr lvl="0"/>
            <a:endParaRPr lang="es-HN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s-HN" dirty="0" smtClean="0">
              <a:latin typeface="+mj-lt"/>
            </a:endParaRPr>
          </a:p>
          <a:p>
            <a:endParaRPr lang="es-HN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1526" y="1286460"/>
            <a:ext cx="3144417" cy="33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926" y="339634"/>
            <a:ext cx="148045" cy="400595"/>
          </a:xfrm>
          <a:prstGeom prst="rect">
            <a:avLst/>
          </a:prstGeom>
          <a:solidFill>
            <a:srgbClr val="352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Rectángulo 3"/>
          <p:cNvSpPr/>
          <p:nvPr/>
        </p:nvSpPr>
        <p:spPr>
          <a:xfrm>
            <a:off x="330926" y="565785"/>
            <a:ext cx="835587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ACCIONES Y PROPUESTA DE </a:t>
            </a:r>
            <a:r>
              <a:rPr lang="es-HN" sz="3200" b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SERVICIOS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HN" sz="3200" b="1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400" dirty="0" smtClean="0">
                <a:latin typeface="Bodoni MT" panose="02070603080606020203" pitchFamily="18" charset="0"/>
              </a:rPr>
              <a:t>En las modernas instalaciones se podrá realizar seminarios  y talleres a nivel presencial con capacidad de 100 personas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s-HN" sz="2400" dirty="0" smtClean="0">
              <a:latin typeface="Bodoni MT" panose="02070603080606020203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400" dirty="0" smtClean="0">
                <a:latin typeface="Bodoni MT" panose="02070603080606020203" pitchFamily="18" charset="0"/>
              </a:rPr>
              <a:t>Realizar jornadas de capacitación simultáneas con diferentes instituciones y diversos temas, integrando a los mismos con otros actores a través de videoconferencia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s-HN" sz="2400" dirty="0" smtClean="0">
              <a:latin typeface="Bodoni MT" panose="02070603080606020203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400" dirty="0" smtClean="0">
                <a:latin typeface="Bodoni MT" panose="02070603080606020203" pitchFamily="18" charset="0"/>
              </a:rPr>
              <a:t>Servicios de apoyo por extensión, a los sujetos pasivos de las regiones, en donde el contar con la  </a:t>
            </a:r>
            <a:r>
              <a:rPr lang="es-HN" sz="2400" b="1" dirty="0" smtClean="0">
                <a:latin typeface="Bodoni MT" panose="02070603080606020203" pitchFamily="18" charset="0"/>
              </a:rPr>
              <a:t>Plataforma de aprendizaje en línea </a:t>
            </a:r>
            <a:r>
              <a:rPr lang="es-HN" sz="2400" dirty="0" smtClean="0">
                <a:latin typeface="Bodoni MT" panose="02070603080606020203" pitchFamily="18" charset="0"/>
              </a:rPr>
              <a:t>jugará un papel muy importante, lo anterior permitirá mayor inclusión a los talleres nacionales como internacionales en los que participa el TSC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7285" y="1653983"/>
            <a:ext cx="2767603" cy="33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926" y="339634"/>
            <a:ext cx="148045" cy="400595"/>
          </a:xfrm>
          <a:prstGeom prst="rect">
            <a:avLst/>
          </a:prstGeom>
          <a:solidFill>
            <a:srgbClr val="352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Rectángulo 3"/>
          <p:cNvSpPr/>
          <p:nvPr/>
        </p:nvSpPr>
        <p:spPr>
          <a:xfrm>
            <a:off x="404948" y="873305"/>
            <a:ext cx="840155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400" dirty="0">
                <a:latin typeface="Bodoni MT" panose="02070603080606020203" pitchFamily="18" charset="0"/>
              </a:rPr>
              <a:t>Implementación  de un </a:t>
            </a:r>
            <a:r>
              <a:rPr lang="es-HN" sz="2400" b="1" dirty="0">
                <a:latin typeface="Bodoni MT" panose="02070603080606020203" pitchFamily="18" charset="0"/>
              </a:rPr>
              <a:t>Plan Integral de  Formación </a:t>
            </a:r>
            <a:r>
              <a:rPr lang="es-HN" sz="2400" dirty="0">
                <a:latin typeface="Bodoni MT" panose="02070603080606020203" pitchFamily="18" charset="0"/>
              </a:rPr>
              <a:t>en materia de Control y Fiscalización a nivel nacional, el mismo </a:t>
            </a:r>
            <a:r>
              <a:rPr lang="es-HN" sz="2400" dirty="0" smtClean="0">
                <a:latin typeface="Bodoni MT" panose="02070603080606020203" pitchFamily="18" charset="0"/>
              </a:rPr>
              <a:t>interactuará </a:t>
            </a:r>
            <a:r>
              <a:rPr lang="es-HN" sz="2400" dirty="0">
                <a:latin typeface="Bodoni MT" panose="02070603080606020203" pitchFamily="18" charset="0"/>
              </a:rPr>
              <a:t>con las capacitaciones presenciales en  CENCACORP,  ciudades intermedias con apoyo y soluciones vía plataformas de videoconferencia  </a:t>
            </a:r>
            <a:r>
              <a:rPr lang="es-HN" sz="2400" dirty="0" err="1" smtClean="0">
                <a:latin typeface="Bodoni MT" panose="02070603080606020203" pitchFamily="18" charset="0"/>
              </a:rPr>
              <a:t>on</a:t>
            </a:r>
            <a:r>
              <a:rPr lang="es-HN" sz="2400" dirty="0" smtClean="0">
                <a:latin typeface="Bodoni MT" panose="02070603080606020203" pitchFamily="18" charset="0"/>
              </a:rPr>
              <a:t> line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s-HN" sz="2400" dirty="0">
              <a:latin typeface="Bodoni MT" panose="02070603080606020203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400" dirty="0">
                <a:latin typeface="Bodoni MT" panose="02070603080606020203" pitchFamily="18" charset="0"/>
              </a:rPr>
              <a:t>Mediante alianzas estratégicas con actores nacionales e internacionales el CENCACORP, </a:t>
            </a:r>
            <a:r>
              <a:rPr lang="es-HN" sz="2400" dirty="0" smtClean="0">
                <a:latin typeface="Bodoni MT" panose="02070603080606020203" pitchFamily="18" charset="0"/>
              </a:rPr>
              <a:t>a través de </a:t>
            </a:r>
            <a:r>
              <a:rPr lang="es-HN" sz="2400" dirty="0">
                <a:latin typeface="Bodoni MT" panose="02070603080606020203" pitchFamily="18" charset="0"/>
              </a:rPr>
              <a:t>Convenios </a:t>
            </a:r>
            <a:r>
              <a:rPr lang="es-HN" sz="2400" dirty="0" smtClean="0">
                <a:latin typeface="Bodoni MT" panose="02070603080606020203" pitchFamily="18" charset="0"/>
              </a:rPr>
              <a:t> </a:t>
            </a:r>
            <a:r>
              <a:rPr lang="es-HN" sz="2400" dirty="0">
                <a:latin typeface="Bodoni MT" panose="02070603080606020203" pitchFamily="18" charset="0"/>
              </a:rPr>
              <a:t>fortalecerá las capacidades  profesionales </a:t>
            </a:r>
            <a:r>
              <a:rPr lang="es-HN" sz="2400" dirty="0" smtClean="0">
                <a:latin typeface="Bodoni MT" panose="02070603080606020203" pitchFamily="18" charset="0"/>
              </a:rPr>
              <a:t>por medio de  </a:t>
            </a:r>
            <a:r>
              <a:rPr lang="es-HN" sz="2400" dirty="0">
                <a:latin typeface="Bodoni MT" panose="02070603080606020203" pitchFamily="18" charset="0"/>
              </a:rPr>
              <a:t>intercambios, procesos de tutoría, asistencia técnica y el contar con especialistas y conferencistas del mejor nivel profesional y experiencia en  materia de control y </a:t>
            </a:r>
            <a:r>
              <a:rPr lang="es-HN" sz="2400" dirty="0" smtClean="0">
                <a:latin typeface="Bodoni MT" panose="02070603080606020203" pitchFamily="18" charset="0"/>
              </a:rPr>
              <a:t>fiscalización</a:t>
            </a:r>
            <a:endParaRPr lang="es-HN" sz="2400" dirty="0">
              <a:latin typeface="Bodoni MT" panose="02070603080606020203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s-HN" sz="2400" dirty="0"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sz="2800" dirty="0">
              <a:latin typeface="Bodoni MT" panose="02070603080606020203" pitchFamily="18" charset="0"/>
            </a:endParaRPr>
          </a:p>
          <a:p>
            <a:endParaRPr lang="es-HN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1110" y="1206308"/>
            <a:ext cx="2653303" cy="33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926" y="339634"/>
            <a:ext cx="148045" cy="400595"/>
          </a:xfrm>
          <a:prstGeom prst="rect">
            <a:avLst/>
          </a:prstGeom>
          <a:solidFill>
            <a:srgbClr val="352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Rectángulo 3"/>
          <p:cNvSpPr/>
          <p:nvPr/>
        </p:nvSpPr>
        <p:spPr>
          <a:xfrm>
            <a:off x="2724150" y="740229"/>
            <a:ext cx="8848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3200" b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DESAFIOS</a:t>
            </a:r>
            <a:endParaRPr lang="es-HN" sz="3200" b="1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endParaRPr lang="es-HN" sz="2800" b="1" dirty="0" smtClean="0">
              <a:latin typeface="Bodoni MT" panose="02070603080606020203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600" dirty="0" smtClean="0">
                <a:latin typeface="Bodoni MT" panose="02070603080606020203" pitchFamily="18" charset="0"/>
              </a:rPr>
              <a:t>Gestión del apoyo presupuestario para su funcionamiento</a:t>
            </a:r>
            <a:endParaRPr lang="es-HN" sz="2600" dirty="0">
              <a:latin typeface="Bodoni MT" panose="02070603080606020203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600" dirty="0" smtClean="0">
                <a:latin typeface="Bodoni MT" panose="02070603080606020203" pitchFamily="18" charset="0"/>
              </a:rPr>
              <a:t>Ampliación del Staff del Recurso Humano requerido para proveer los servicios en las diferentes modalidades, presencial, extensión y en  línea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600" dirty="0" smtClean="0">
                <a:latin typeface="Bodoni MT" panose="02070603080606020203" pitchFamily="18" charset="0"/>
              </a:rPr>
              <a:t>Apoyo en el desarrollo de contenidos y malla curricular de los principales aspectos que contempla la profesionalización de Recurso Humano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2600" dirty="0" smtClean="0">
                <a:latin typeface="Bodoni MT" panose="02070603080606020203" pitchFamily="18" charset="0"/>
              </a:rPr>
              <a:t>Profundizar la especialización del equipo encargado para la conducción del Centro, mediante intercambios, acceso a cursos, talleres y diplomados</a:t>
            </a:r>
            <a:endParaRPr lang="es-HN" sz="26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973" y="2045411"/>
            <a:ext cx="2192693" cy="2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7356" y="2250833"/>
            <a:ext cx="10515600" cy="3771167"/>
          </a:xfrm>
        </p:spPr>
        <p:txBody>
          <a:bodyPr>
            <a:noAutofit/>
          </a:bodyPr>
          <a:lstStyle/>
          <a:p>
            <a:pPr algn="ctr"/>
            <a:r>
              <a:rPr lang="es-HN" sz="2800" b="1" dirty="0" smtClean="0">
                <a:latin typeface="Bodoni MT" panose="02070603080606020203" pitchFamily="18" charset="0"/>
              </a:rPr>
              <a:t>En cumplimiento de lo referido en Acuerdo Administrativo  </a:t>
            </a:r>
            <a:br>
              <a:rPr lang="es-HN" sz="2800" b="1" dirty="0" smtClean="0">
                <a:latin typeface="Bodoni MT" panose="02070603080606020203" pitchFamily="18" charset="0"/>
              </a:rPr>
            </a:br>
            <a:r>
              <a:rPr lang="es-HN" sz="2800" b="1" dirty="0" smtClean="0">
                <a:latin typeface="Bodoni MT" panose="02070603080606020203" pitchFamily="18" charset="0"/>
              </a:rPr>
              <a:t>TSC-N° 002/2007</a:t>
            </a:r>
            <a:br>
              <a:rPr lang="es-HN" sz="2800" b="1" dirty="0" smtClean="0">
                <a:latin typeface="Bodoni MT" panose="02070603080606020203" pitchFamily="18" charset="0"/>
              </a:rPr>
            </a:br>
            <a:r>
              <a:rPr lang="es-HN" sz="2800" b="1" dirty="0" smtClean="0">
                <a:latin typeface="Bodoni MT" panose="02070603080606020203" pitchFamily="18" charset="0"/>
              </a:rPr>
              <a:t/>
            </a:r>
            <a:br>
              <a:rPr lang="es-HN" sz="2800" b="1" dirty="0" smtClean="0">
                <a:latin typeface="Bodoni MT" panose="02070603080606020203" pitchFamily="18" charset="0"/>
              </a:rPr>
            </a:br>
            <a:r>
              <a:rPr lang="es-HN" sz="2800" b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Reglamento del Sistema Nacional de Control de los Recursos Públicos</a:t>
            </a:r>
            <a:br>
              <a:rPr lang="es-HN" sz="2800" b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</a:br>
            <a:r>
              <a:rPr lang="es-HN" sz="28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/>
            </a:r>
            <a:br>
              <a:rPr lang="es-HN" sz="28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</a:br>
            <a:r>
              <a:rPr lang="es-HN" sz="2800" b="1" dirty="0">
                <a:latin typeface="Bodoni MT" panose="02070603080606020203" pitchFamily="18" charset="0"/>
              </a:rPr>
              <a:t>Articulo </a:t>
            </a:r>
            <a:r>
              <a:rPr lang="es-HN" sz="2800" b="1" dirty="0" smtClean="0">
                <a:latin typeface="Bodoni MT" panose="02070603080606020203" pitchFamily="18" charset="0"/>
              </a:rPr>
              <a:t>N°10</a:t>
            </a:r>
            <a:r>
              <a:rPr lang="es-HN" sz="2800" b="1" dirty="0">
                <a:latin typeface="Bodoni MT" panose="02070603080606020203" pitchFamily="18" charset="0"/>
              </a:rPr>
              <a:t>:</a:t>
            </a:r>
            <a:r>
              <a:rPr lang="es-HN" sz="2800" b="1" dirty="0" smtClean="0">
                <a:latin typeface="Bodoni MT" panose="02070603080606020203" pitchFamily="18" charset="0"/>
              </a:rPr>
              <a:t> SOSTENIBILIDAD</a:t>
            </a:r>
            <a:br>
              <a:rPr lang="es-HN" sz="2800" b="1" dirty="0" smtClean="0">
                <a:latin typeface="Bodoni MT" panose="02070603080606020203" pitchFamily="18" charset="0"/>
              </a:rPr>
            </a:br>
            <a:r>
              <a:rPr lang="es-HN" sz="2800" dirty="0" smtClean="0">
                <a:latin typeface="Bodoni MT" panose="02070603080606020203" pitchFamily="18" charset="0"/>
              </a:rPr>
              <a:t/>
            </a:r>
            <a:br>
              <a:rPr lang="es-HN" sz="2800" dirty="0" smtClean="0">
                <a:latin typeface="Bodoni MT" panose="02070603080606020203" pitchFamily="18" charset="0"/>
              </a:rPr>
            </a:br>
            <a:r>
              <a:rPr lang="es-HN" sz="2800" dirty="0" smtClean="0">
                <a:latin typeface="Bodoni MT" panose="02070603080606020203" pitchFamily="18" charset="0"/>
              </a:rPr>
              <a:t> </a:t>
            </a:r>
            <a:r>
              <a:rPr lang="es-HN" sz="2800" dirty="0">
                <a:latin typeface="Bodoni MT" panose="02070603080606020203" pitchFamily="18" charset="0"/>
              </a:rPr>
              <a:t>Para mantener de manera sostenible la efectividad y eficacia del SINACORP, el Tribunal Superior de Cuentas </a:t>
            </a:r>
            <a:r>
              <a:rPr lang="es-HN" sz="2800" dirty="0" smtClean="0">
                <a:latin typeface="Bodoni MT" panose="02070603080606020203" pitchFamily="18" charset="0"/>
              </a:rPr>
              <a:t>organizará y administrará </a:t>
            </a:r>
            <a:r>
              <a:rPr lang="es-HN" sz="2800" dirty="0">
                <a:latin typeface="Bodoni MT" panose="02070603080606020203" pitchFamily="18" charset="0"/>
              </a:rPr>
              <a:t>un centro de </a:t>
            </a:r>
            <a:r>
              <a:rPr lang="es-HN" sz="2800" dirty="0" smtClean="0">
                <a:latin typeface="Bodoni MT" panose="02070603080606020203" pitchFamily="18" charset="0"/>
              </a:rPr>
              <a:t>actualización </a:t>
            </a:r>
            <a:r>
              <a:rPr lang="es-HN" sz="2800" dirty="0">
                <a:latin typeface="Bodoni MT" panose="02070603080606020203" pitchFamily="18" charset="0"/>
              </a:rPr>
              <a:t>y </a:t>
            </a:r>
            <a:r>
              <a:rPr lang="es-HN" sz="2800" dirty="0" smtClean="0">
                <a:latin typeface="Bodoni MT" panose="02070603080606020203" pitchFamily="18" charset="0"/>
              </a:rPr>
              <a:t>capacitación </a:t>
            </a:r>
            <a:r>
              <a:rPr lang="es-HN" sz="2800" dirty="0">
                <a:latin typeface="Bodoni MT" panose="02070603080606020203" pitchFamily="18" charset="0"/>
              </a:rPr>
              <a:t>en control </a:t>
            </a:r>
            <a:r>
              <a:rPr lang="es-HN" sz="2800" dirty="0" smtClean="0">
                <a:latin typeface="Bodoni MT" panose="02070603080606020203" pitchFamily="18" charset="0"/>
              </a:rPr>
              <a:t>interno y externo </a:t>
            </a:r>
            <a:r>
              <a:rPr lang="es-HN" sz="2800" dirty="0">
                <a:latin typeface="Bodoni MT" panose="02070603080606020203" pitchFamily="18" charset="0"/>
              </a:rPr>
              <a:t>y materias </a:t>
            </a:r>
            <a:r>
              <a:rPr lang="es-HN" sz="2800" dirty="0" smtClean="0">
                <a:latin typeface="Bodoni MT" panose="02070603080606020203" pitchFamily="18" charset="0"/>
              </a:rPr>
              <a:t>afines</a:t>
            </a:r>
            <a:r>
              <a:rPr lang="es-HN" sz="2800" dirty="0" smtClean="0"/>
              <a:t/>
            </a:r>
            <a:br>
              <a:rPr lang="es-HN" sz="2800" dirty="0" smtClean="0"/>
            </a:br>
            <a:r>
              <a:rPr lang="es-HN" sz="3200" dirty="0"/>
              <a:t/>
            </a:r>
            <a:br>
              <a:rPr lang="es-HN" sz="3200" dirty="0"/>
            </a:b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3446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6238" y="1270733"/>
            <a:ext cx="9768254" cy="3002329"/>
          </a:xfrm>
        </p:spPr>
        <p:txBody>
          <a:bodyPr>
            <a:normAutofit/>
          </a:bodyPr>
          <a:lstStyle/>
          <a:p>
            <a:pPr algn="ctr"/>
            <a:r>
              <a:rPr lang="es-HN" sz="2800" dirty="0" smtClean="0">
                <a:latin typeface="Bodoni MT" panose="02070603080606020203" pitchFamily="18" charset="0"/>
              </a:rPr>
              <a:t>Al asumir el </a:t>
            </a:r>
            <a:r>
              <a:rPr lang="es-HN" sz="2800" dirty="0" smtClean="0">
                <a:latin typeface="Bodoni MT" panose="02070603080606020203" pitchFamily="18" charset="0"/>
              </a:rPr>
              <a:t>Pleno </a:t>
            </a:r>
            <a:r>
              <a:rPr lang="es-HN" sz="2800" dirty="0" smtClean="0">
                <a:latin typeface="Bodoni MT" panose="02070603080606020203" pitchFamily="18" charset="0"/>
              </a:rPr>
              <a:t>de Magistrados, periodo 2016-2023, definió lineamientos, metas y proyectos que representarían los objetivos de su gestión</a:t>
            </a:r>
            <a:br>
              <a:rPr lang="es-HN" sz="2800" dirty="0" smtClean="0">
                <a:latin typeface="Bodoni MT" panose="02070603080606020203" pitchFamily="18" charset="0"/>
              </a:rPr>
            </a:br>
            <a:r>
              <a:rPr lang="es-HN" sz="2800" dirty="0">
                <a:latin typeface="Bodoni MT" panose="02070603080606020203" pitchFamily="18" charset="0"/>
              </a:rPr>
              <a:t/>
            </a:r>
            <a:br>
              <a:rPr lang="es-HN" sz="2800" dirty="0">
                <a:latin typeface="Bodoni MT" panose="02070603080606020203" pitchFamily="18" charset="0"/>
              </a:rPr>
            </a:br>
            <a:r>
              <a:rPr lang="es-HN" sz="2800" dirty="0" smtClean="0">
                <a:latin typeface="Bodoni MT" panose="02070603080606020203" pitchFamily="18" charset="0"/>
              </a:rPr>
              <a:t>En lineamiento 8,  de propuesta de Nueva Agenda, se estableció: </a:t>
            </a:r>
            <a:r>
              <a:rPr lang="es-HN" sz="2800" b="1" dirty="0" smtClean="0">
                <a:latin typeface="Bodoni MT" panose="02070603080606020203" pitchFamily="18" charset="0"/>
              </a:rPr>
              <a:t>Tecnificar y profesionalizar al TSC y demás integrantes del Sistema de Control</a:t>
            </a:r>
            <a:endParaRPr lang="es-HN" sz="28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1981" y="1174570"/>
            <a:ext cx="10581572" cy="4269837"/>
          </a:xfrm>
        </p:spPr>
        <p:txBody>
          <a:bodyPr>
            <a:noAutofit/>
          </a:bodyPr>
          <a:lstStyle/>
          <a:p>
            <a:r>
              <a:rPr lang="es-HN" sz="2000" b="1" dirty="0" smtClean="0">
                <a:solidFill>
                  <a:srgbClr val="4AA5FF"/>
                </a:solidFill>
                <a:latin typeface="TrajanPro-Bold"/>
              </a:rPr>
              <a:t/>
            </a:r>
            <a:br>
              <a:rPr lang="es-HN" sz="2000" b="1" dirty="0" smtClean="0">
                <a:solidFill>
                  <a:srgbClr val="4AA5FF"/>
                </a:solidFill>
                <a:latin typeface="TrajanPro-Bold"/>
              </a:rPr>
            </a:br>
            <a:r>
              <a:rPr lang="es-HN" sz="2000" b="1" dirty="0">
                <a:solidFill>
                  <a:srgbClr val="4AA5FF"/>
                </a:solidFill>
                <a:latin typeface="TrajanPro-Bold"/>
              </a:rPr>
              <a:t/>
            </a:r>
            <a:br>
              <a:rPr lang="es-HN" sz="2000" b="1" dirty="0">
                <a:solidFill>
                  <a:srgbClr val="4AA5FF"/>
                </a:solidFill>
                <a:latin typeface="TrajanPro-Bold"/>
              </a:rPr>
            </a:br>
            <a:r>
              <a:rPr lang="es-HN" sz="2800" b="1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OBJETIVO</a:t>
            </a:r>
            <a:br>
              <a:rPr lang="es-HN" sz="2800" b="1" dirty="0" smtClean="0">
                <a:solidFill>
                  <a:srgbClr val="000000"/>
                </a:solidFill>
                <a:latin typeface="Bodoni MT" panose="02070603080606020203" pitchFamily="18" charset="0"/>
              </a:rPr>
            </a:br>
            <a:r>
              <a:rPr lang="es-HN" sz="2800" b="1" dirty="0" smtClean="0">
                <a:solidFill>
                  <a:srgbClr val="000000"/>
                </a:solidFill>
                <a:latin typeface="Bodoni MT" panose="02070603080606020203" pitchFamily="18" charset="0"/>
              </a:rPr>
              <a:t/>
            </a:r>
            <a:br>
              <a:rPr lang="es-HN" sz="2800" b="1" dirty="0" smtClean="0">
                <a:solidFill>
                  <a:srgbClr val="000000"/>
                </a:solidFill>
                <a:latin typeface="Bodoni MT" panose="02070603080606020203" pitchFamily="18" charset="0"/>
              </a:rPr>
            </a:br>
            <a:r>
              <a:rPr lang="es-HN" sz="2800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Capacitar </a:t>
            </a:r>
            <a:r>
              <a:rPr lang="es-HN" sz="2800" dirty="0">
                <a:solidFill>
                  <a:srgbClr val="000000"/>
                </a:solidFill>
                <a:latin typeface="Bodoni MT" panose="02070603080606020203" pitchFamily="18" charset="0"/>
              </a:rPr>
              <a:t>al personal del TSC y de las UAI en las normas, procesos y procedimientos del quehacer auditor de </a:t>
            </a:r>
            <a:r>
              <a:rPr lang="es-HN" sz="2800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forma permanente</a:t>
            </a:r>
            <a:r>
              <a:rPr lang="es-HN" sz="2800" dirty="0">
                <a:solidFill>
                  <a:srgbClr val="000000"/>
                </a:solidFill>
                <a:latin typeface="Bodoni MT" panose="02070603080606020203" pitchFamily="18" charset="0"/>
              </a:rPr>
              <a:t>, unificada y sistematizada para mejorar sus </a:t>
            </a:r>
            <a:r>
              <a:rPr lang="es-HN" sz="2800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capacidades</a:t>
            </a:r>
            <a:br>
              <a:rPr lang="es-HN" sz="2800" dirty="0" smtClean="0">
                <a:solidFill>
                  <a:srgbClr val="000000"/>
                </a:solidFill>
                <a:latin typeface="Bodoni MT" panose="02070603080606020203" pitchFamily="18" charset="0"/>
              </a:rPr>
            </a:br>
            <a:r>
              <a:rPr lang="es-HN" sz="2800" dirty="0">
                <a:solidFill>
                  <a:srgbClr val="000000"/>
                </a:solidFill>
                <a:latin typeface="Bodoni MT" panose="02070603080606020203" pitchFamily="18" charset="0"/>
              </a:rPr>
              <a:t/>
            </a:r>
            <a:br>
              <a:rPr lang="es-HN" sz="2800" dirty="0">
                <a:solidFill>
                  <a:srgbClr val="000000"/>
                </a:solidFill>
                <a:latin typeface="Bodoni MT" panose="02070603080606020203" pitchFamily="18" charset="0"/>
              </a:rPr>
            </a:br>
            <a:endParaRPr lang="es-HN" sz="2800" b="1" dirty="0">
              <a:latin typeface="Bodoni MT" panose="02070603080606020203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32085" y="550316"/>
            <a:ext cx="890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PROYECTO</a:t>
            </a:r>
            <a: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/>
            </a:r>
            <a:b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</a:br>
            <a: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CENTRO DE FORMACIÓN Y CERTIFICACIÓN DE </a:t>
            </a:r>
            <a:r>
              <a:rPr lang="es-HN" sz="3200" b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AUDITORES</a:t>
            </a: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17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>COMPONENTES</a:t>
            </a:r>
            <a:b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</a:br>
            <a:endParaRPr lang="es-HN" sz="3200" b="1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914400" y="1432433"/>
            <a:ext cx="5181600" cy="4351338"/>
          </a:xfrm>
        </p:spPr>
        <p:txBody>
          <a:bodyPr>
            <a:normAutofit/>
          </a:bodyPr>
          <a:lstStyle/>
          <a:p>
            <a:pPr marL="514350" indent="-51435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HN" dirty="0">
                <a:solidFill>
                  <a:srgbClr val="000000"/>
                </a:solidFill>
                <a:latin typeface="Bodoni MT" panose="02070603080606020203" pitchFamily="18" charset="0"/>
              </a:rPr>
              <a:t>Gestión de apoyo para el diseño y construcción del Centro de </a:t>
            </a:r>
            <a:r>
              <a:rPr lang="es-HN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Formación</a:t>
            </a:r>
          </a:p>
          <a:p>
            <a:pPr marL="514350" indent="-51435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HN" dirty="0">
                <a:solidFill>
                  <a:srgbClr val="000000"/>
                </a:solidFill>
                <a:latin typeface="Bodoni MT" panose="02070603080606020203" pitchFamily="18" charset="0"/>
              </a:rPr>
              <a:t>Gestión de apoyo para el equipamiento del Centro de Formación y </a:t>
            </a:r>
            <a:r>
              <a:rPr lang="es-HN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Certificación</a:t>
            </a:r>
          </a:p>
          <a:p>
            <a:pPr marL="514350" indent="-51435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HN" dirty="0">
                <a:solidFill>
                  <a:srgbClr val="000000"/>
                </a:solidFill>
                <a:latin typeface="Bodoni MT" panose="02070603080606020203" pitchFamily="18" charset="0"/>
              </a:rPr>
              <a:t>Implementación de la plataforma e-</a:t>
            </a:r>
            <a:r>
              <a:rPr lang="es-HN" dirty="0" err="1">
                <a:solidFill>
                  <a:srgbClr val="000000"/>
                </a:solidFill>
                <a:latin typeface="Bodoni MT" panose="02070603080606020203" pitchFamily="18" charset="0"/>
              </a:rPr>
              <a:t>learning</a:t>
            </a:r>
            <a:r>
              <a:rPr lang="es-HN" dirty="0">
                <a:solidFill>
                  <a:srgbClr val="000000"/>
                </a:solidFill>
                <a:latin typeface="Bodoni MT" panose="02070603080606020203" pitchFamily="18" charset="0"/>
              </a:rPr>
              <a:t> Moodle para </a:t>
            </a:r>
            <a:r>
              <a:rPr lang="es-HN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capacitación(en proceso)</a:t>
            </a:r>
            <a:r>
              <a:rPr lang="es-HN" dirty="0">
                <a:solidFill>
                  <a:srgbClr val="000000"/>
                </a:solidFill>
                <a:latin typeface="Bodoni MT" panose="02070603080606020203" pitchFamily="18" charset="0"/>
              </a:rPr>
              <a:t/>
            </a:r>
            <a:br>
              <a:rPr lang="es-HN" dirty="0">
                <a:solidFill>
                  <a:srgbClr val="000000"/>
                </a:solidFill>
                <a:latin typeface="Bodoni MT" panose="02070603080606020203" pitchFamily="18" charset="0"/>
              </a:rPr>
            </a:br>
            <a:endParaRPr lang="es-HN" dirty="0" smtClean="0">
              <a:solidFill>
                <a:srgbClr val="000000"/>
              </a:solidFill>
              <a:latin typeface="Bodoni MT" panose="02070603080606020203" pitchFamily="18" charset="0"/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s-HN" dirty="0" smtClean="0">
              <a:solidFill>
                <a:srgbClr val="000000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6172200" y="1561561"/>
            <a:ext cx="5550408" cy="4351338"/>
          </a:xfrm>
        </p:spPr>
        <p:txBody>
          <a:bodyPr>
            <a:noAutofit/>
          </a:bodyPr>
          <a:lstStyle/>
          <a:p>
            <a:pPr marL="514350" indent="-514350" algn="just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r>
              <a:rPr lang="es-HN" sz="2600" dirty="0">
                <a:solidFill>
                  <a:srgbClr val="000000"/>
                </a:solidFill>
                <a:latin typeface="Bodoni MT" panose="02070603080606020203" pitchFamily="18" charset="0"/>
              </a:rPr>
              <a:t>Desarrollo de Currículo Académico para la preparación de Auditores en los diferentes tipos de auditoria</a:t>
            </a:r>
          </a:p>
          <a:p>
            <a:pPr marL="514350" indent="-514350" algn="just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r>
              <a:rPr lang="es-HN" sz="2600" dirty="0">
                <a:solidFill>
                  <a:srgbClr val="000000"/>
                </a:solidFill>
                <a:latin typeface="Bodoni MT" panose="02070603080606020203" pitchFamily="18" charset="0"/>
              </a:rPr>
              <a:t>Desarrollo de Diplomado en Control de los Recursos Públicos para Empleados del TSC y Unidades de Auditoría Interna</a:t>
            </a:r>
          </a:p>
          <a:p>
            <a:pPr marL="514350" indent="-514350" algn="just" defTabSz="269875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r>
              <a:rPr lang="es-HN" sz="2600" dirty="0">
                <a:solidFill>
                  <a:srgbClr val="000000"/>
                </a:solidFill>
                <a:latin typeface="Bodoni MT" panose="02070603080606020203" pitchFamily="18" charset="0"/>
              </a:rPr>
              <a:t>Proceso de certificación </a:t>
            </a:r>
            <a:r>
              <a:rPr lang="es-HN" sz="2600" dirty="0" smtClean="0">
                <a:solidFill>
                  <a:srgbClr val="000000"/>
                </a:solidFill>
                <a:latin typeface="Bodoni MT" panose="02070603080606020203" pitchFamily="18" charset="0"/>
              </a:rPr>
              <a:t>del Centro</a:t>
            </a:r>
            <a:r>
              <a:rPr lang="es-HN" sz="2600" dirty="0">
                <a:solidFill>
                  <a:srgbClr val="000000"/>
                </a:solidFill>
                <a:latin typeface="Bodoni MT" panose="02070603080606020203" pitchFamily="18" charset="0"/>
              </a:rPr>
              <a:t/>
            </a:r>
            <a:br>
              <a:rPr lang="es-HN" sz="2600" dirty="0">
                <a:solidFill>
                  <a:srgbClr val="000000"/>
                </a:solidFill>
                <a:latin typeface="Bodoni MT" panose="02070603080606020203" pitchFamily="18" charset="0"/>
              </a:rPr>
            </a:br>
            <a:r>
              <a:rPr lang="es-HN" sz="2600" dirty="0">
                <a:solidFill>
                  <a:srgbClr val="000000"/>
                </a:solidFill>
                <a:latin typeface="Bodoni MT" panose="02070603080606020203" pitchFamily="18" charset="0"/>
              </a:rPr>
              <a:t/>
            </a:r>
            <a:br>
              <a:rPr lang="es-HN" sz="2600" dirty="0">
                <a:solidFill>
                  <a:srgbClr val="000000"/>
                </a:solidFill>
                <a:latin typeface="Bodoni MT" panose="02070603080606020203" pitchFamily="18" charset="0"/>
              </a:rPr>
            </a:br>
            <a:endParaRPr lang="es-HN" sz="2600" dirty="0">
              <a:solidFill>
                <a:srgbClr val="00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69596" y="2492292"/>
            <a:ext cx="833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¿CÚAL ES EL PROPÓSITO DEL CENCACORP ? </a:t>
            </a:r>
            <a:endParaRPr lang="es-HN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020" y="1040374"/>
            <a:ext cx="10145605" cy="3522482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HN" sz="3100" dirty="0" smtClean="0">
                <a:latin typeface="Bodoni MT" panose="02070603080606020203" pitchFamily="18" charset="0"/>
              </a:rPr>
              <a:t>Responder a las demandas </a:t>
            </a:r>
            <a:r>
              <a:rPr lang="es-HN" sz="3100" dirty="0">
                <a:latin typeface="Bodoni MT" panose="02070603080606020203" pitchFamily="18" charset="0"/>
              </a:rPr>
              <a:t>que en materia de formación del </a:t>
            </a:r>
            <a:r>
              <a:rPr lang="es-HN" sz="3100" dirty="0" smtClean="0">
                <a:latin typeface="Bodoni MT" panose="02070603080606020203" pitchFamily="18" charset="0"/>
              </a:rPr>
              <a:t>recurso </a:t>
            </a:r>
            <a:r>
              <a:rPr lang="es-HN" sz="3100" dirty="0">
                <a:latin typeface="Bodoni MT" panose="02070603080606020203" pitchFamily="18" charset="0"/>
              </a:rPr>
              <a:t>h</a:t>
            </a:r>
            <a:r>
              <a:rPr lang="es-HN" sz="3100" dirty="0" smtClean="0">
                <a:latin typeface="Bodoni MT" panose="02070603080606020203" pitchFamily="18" charset="0"/>
              </a:rPr>
              <a:t>umano, encargado de la aplicación del control  y fiscalización a nivel interno y externo, son requeridas para el fortalecimiento  SINACORP</a:t>
            </a:r>
            <a:br>
              <a:rPr lang="es-HN" sz="3100" dirty="0" smtClean="0">
                <a:latin typeface="Bodoni MT" panose="02070603080606020203" pitchFamily="18" charset="0"/>
              </a:rPr>
            </a:br>
            <a:r>
              <a:rPr lang="es-HN" sz="3100" dirty="0" smtClean="0">
                <a:latin typeface="Bodoni MT" panose="02070603080606020203" pitchFamily="18" charset="0"/>
              </a:rPr>
              <a:t>y </a:t>
            </a:r>
            <a:r>
              <a:rPr lang="es-HN" sz="3100" dirty="0">
                <a:latin typeface="Bodoni MT" panose="02070603080606020203" pitchFamily="18" charset="0"/>
              </a:rPr>
              <a:t>c</a:t>
            </a:r>
            <a:r>
              <a:rPr lang="es-HN" sz="3100" dirty="0" smtClean="0">
                <a:latin typeface="Bodoni MT" panose="02070603080606020203" pitchFamily="18" charset="0"/>
              </a:rPr>
              <a:t>ontar </a:t>
            </a:r>
            <a:r>
              <a:rPr lang="es-HN" sz="3100" dirty="0">
                <a:latin typeface="Bodoni MT" panose="02070603080606020203" pitchFamily="18" charset="0"/>
              </a:rPr>
              <a:t>con infraestructura de capacitación y entrenamiento permanente en control interno y externo</a:t>
            </a:r>
          </a:p>
        </p:txBody>
      </p:sp>
    </p:spTree>
    <p:extLst>
      <p:ext uri="{BB962C8B-B14F-4D97-AF65-F5344CB8AC3E}">
        <p14:creationId xmlns:p14="http://schemas.microsoft.com/office/powerpoint/2010/main" val="18470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34772" y="2409996"/>
            <a:ext cx="833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ESFUERZOS REALIZADOS EN MATERIA </a:t>
            </a:r>
            <a:r>
              <a:rPr lang="es-MX" sz="4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 CAPACITACIÓN  </a:t>
            </a:r>
            <a:endParaRPr lang="es-HN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86145" y="977988"/>
            <a:ext cx="10638691" cy="4389540"/>
          </a:xfrm>
        </p:spPr>
        <p:txBody>
          <a:bodyPr>
            <a:noAutofit/>
          </a:bodyPr>
          <a:lstStyle/>
          <a:p>
            <a:r>
              <a:rPr lang="es-HN" sz="2800" dirty="0" smtClean="0">
                <a:latin typeface="Bodoni MT" panose="02070603080606020203" pitchFamily="18" charset="0"/>
              </a:rPr>
              <a:t>En el Plan Estratégico Institucional </a:t>
            </a:r>
            <a:r>
              <a:rPr lang="es-HN" sz="2800" b="1" dirty="0" smtClean="0">
                <a:latin typeface="Bodoni MT" panose="02070603080606020203" pitchFamily="18" charset="0"/>
              </a:rPr>
              <a:t>PEI-2019-2024</a:t>
            </a:r>
            <a:r>
              <a:rPr lang="es-HN" sz="2800" dirty="0" smtClean="0">
                <a:latin typeface="Bodoni MT" panose="02070603080606020203" pitchFamily="18" charset="0"/>
              </a:rPr>
              <a:t>,  establece como objetivo estratégico: </a:t>
            </a:r>
            <a:r>
              <a:rPr lang="es-HN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“Desarrollar los recursos </a:t>
            </a:r>
            <a:r>
              <a:rPr lang="es-HN" sz="2800" dirty="0">
                <a:solidFill>
                  <a:srgbClr val="0070C0"/>
                </a:solidFill>
                <a:latin typeface="Bodoni MT" panose="02070603080606020203" pitchFamily="18" charset="0"/>
              </a:rPr>
              <a:t>h</a:t>
            </a:r>
            <a:r>
              <a:rPr lang="es-HN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umanos en todos los niveles de la organización”</a:t>
            </a:r>
            <a:br>
              <a:rPr lang="es-HN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</a:br>
            <a:r>
              <a:rPr lang="es-HN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/>
            </a:r>
            <a:br>
              <a:rPr lang="es-HN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</a:br>
            <a:r>
              <a:rPr lang="es-HN" sz="2800" dirty="0" smtClean="0">
                <a:latin typeface="Bodoni MT" panose="02070603080606020203" pitchFamily="18" charset="0"/>
              </a:rPr>
              <a:t>Siendo una meta  contar con el Centro de Formación, capacitación y especialización, así como crear una red de servicios de capacitación especializada</a:t>
            </a:r>
            <a:br>
              <a:rPr lang="es-HN" sz="2800" dirty="0" smtClean="0">
                <a:latin typeface="Bodoni MT" panose="02070603080606020203" pitchFamily="18" charset="0"/>
              </a:rPr>
            </a:br>
            <a:r>
              <a:rPr lang="es-HN" sz="2800" dirty="0">
                <a:latin typeface="Bodoni MT" panose="02070603080606020203" pitchFamily="18" charset="0"/>
              </a:rPr>
              <a:t/>
            </a:r>
            <a:br>
              <a:rPr lang="es-HN" sz="2800" dirty="0">
                <a:latin typeface="Bodoni MT" panose="02070603080606020203" pitchFamily="18" charset="0"/>
              </a:rPr>
            </a:br>
            <a:r>
              <a:rPr lang="es-HN" sz="2800" dirty="0" smtClean="0">
                <a:latin typeface="Bodoni MT" panose="02070603080606020203" pitchFamily="18" charset="0"/>
              </a:rPr>
              <a:t/>
            </a:r>
            <a:br>
              <a:rPr lang="es-HN" sz="2800" dirty="0" smtClean="0">
                <a:latin typeface="Bodoni MT" panose="02070603080606020203" pitchFamily="18" charset="0"/>
              </a:rPr>
            </a:br>
            <a:endParaRPr lang="es-HN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785</Words>
  <Application>Microsoft Office PowerPoint</Application>
  <PresentationFormat>Panorámica</PresentationFormat>
  <Paragraphs>75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Bodoni MT</vt:lpstr>
      <vt:lpstr>Calibri</vt:lpstr>
      <vt:lpstr>Calibri Light</vt:lpstr>
      <vt:lpstr>Gill Sans MT</vt:lpstr>
      <vt:lpstr>TrajanPro-Bold</vt:lpstr>
      <vt:lpstr>Tema de Office</vt:lpstr>
      <vt:lpstr>Presentación de PowerPoint</vt:lpstr>
      <vt:lpstr>En cumplimiento de lo referido en Acuerdo Administrativo   TSC-N° 002/2007  Reglamento del Sistema Nacional de Control de los Recursos Públicos  Articulo N°10: SOSTENIBILIDAD   Para mantener de manera sostenible la efectividad y eficacia del SINACORP, el Tribunal Superior de Cuentas organizará y administrará un centro de actualización y capacitación en control interno y externo y materias afines  </vt:lpstr>
      <vt:lpstr>Al asumir el Pleno de Magistrados, periodo 2016-2023, definió lineamientos, metas y proyectos que representarían los objetivos de su gestión  En lineamiento 8,  de propuesta de Nueva Agenda, se estableció: Tecnificar y profesionalizar al TSC y demás integrantes del Sistema de Control</vt:lpstr>
      <vt:lpstr>  OBJETIVO  Capacitar al personal del TSC y de las UAI en las normas, procesos y procedimientos del quehacer auditor de forma permanente, unificada y sistematizada para mejorar sus capacidades  </vt:lpstr>
      <vt:lpstr>COMPONENTES </vt:lpstr>
      <vt:lpstr>Presentación de PowerPoint</vt:lpstr>
      <vt:lpstr>Responder a las demandas que en materia de formación del recurso humano, encargado de la aplicación del control  y fiscalización a nivel interno y externo, son requeridas para el fortalecimiento  SINACORP y contar con infraestructura de capacitación y entrenamiento permanente en control interno y externo</vt:lpstr>
      <vt:lpstr>Presentación de PowerPoint</vt:lpstr>
      <vt:lpstr>En el Plan Estratégico Institucional PEI-2019-2024,  establece como objetivo estratégico: “Desarrollar los recursos humanos en todos los niveles de la organización”  Siendo una meta  contar con el Centro de Formación, capacitación y especialización, así como crear una red de servicios de capacitación especializada   </vt:lpstr>
      <vt:lpstr>Entre las acciones orientadas a  mejorar las capacidades profesionales se ha realizado lo siguiente :  </vt:lpstr>
      <vt:lpstr>  Los temas que han sido sujeto de  capacitaciones  entre otros:   </vt:lpstr>
      <vt:lpstr>     Lo anterior se ha desarrollado con el apoyo de funcionarios que de manera voluntaria dan su tiempo para dar  capacitaciones, igualmente se realiza el apoyo intra-aula, en las capacitación que realizan las diferentes Direcciones, siendo muy importante las que se desarrollan  en materia de probidad y ética, transparencia y participación ciudadana.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Tribunal Superior de Cuentas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Yolanda Valiente Sosa</dc:creator>
  <cp:lastModifiedBy>Melissa Sue Paz Ruiz</cp:lastModifiedBy>
  <cp:revision>77</cp:revision>
  <cp:lastPrinted>2023-08-08T21:01:34Z</cp:lastPrinted>
  <dcterms:created xsi:type="dcterms:W3CDTF">2023-07-07T21:44:51Z</dcterms:created>
  <dcterms:modified xsi:type="dcterms:W3CDTF">2023-09-14T17:35:16Z</dcterms:modified>
</cp:coreProperties>
</file>