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89" r:id="rId5"/>
    <p:sldId id="259" r:id="rId6"/>
    <p:sldId id="264" r:id="rId7"/>
    <p:sldId id="283" r:id="rId8"/>
    <p:sldId id="262" r:id="rId9"/>
    <p:sldId id="284" r:id="rId10"/>
    <p:sldId id="265" r:id="rId11"/>
    <p:sldId id="285" r:id="rId12"/>
    <p:sldId id="287" r:id="rId13"/>
    <p:sldId id="261" r:id="rId14"/>
    <p:sldId id="286" r:id="rId15"/>
    <p:sldId id="263" r:id="rId16"/>
    <p:sldId id="260" r:id="rId17"/>
    <p:sldId id="266" r:id="rId18"/>
    <p:sldId id="267" r:id="rId19"/>
    <p:sldId id="280" r:id="rId20"/>
    <p:sldId id="269" r:id="rId21"/>
    <p:sldId id="268" r:id="rId22"/>
    <p:sldId id="270" r:id="rId23"/>
    <p:sldId id="290" r:id="rId24"/>
    <p:sldId id="276" r:id="rId25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84" d="100"/>
          <a:sy n="84" d="100"/>
        </p:scale>
        <p:origin x="142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7538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2269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0521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7637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9473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3935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4655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946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4417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5237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1291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EF2E-B380-47D5-BE85-D0C263159B87}" type="datetimeFigureOut">
              <a:rPr lang="es-HN" smtClean="0"/>
              <a:t>19/10/2023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2179-2034-4759-A2AA-689BFE22C3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4229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6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404664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b="1" dirty="0" smtClean="0">
                <a:latin typeface="Curlz MT" pitchFamily="82" charset="0"/>
              </a:rPr>
              <a:t>Cortesía </a:t>
            </a:r>
            <a:r>
              <a:rPr lang="es-HN" sz="4000" b="1" dirty="0" smtClean="0">
                <a:latin typeface="Curlz MT" pitchFamily="82" charset="0"/>
              </a:rPr>
              <a:t>y </a:t>
            </a:r>
            <a:r>
              <a:rPr lang="es-HN" sz="4000" b="1" dirty="0" smtClean="0">
                <a:latin typeface="Curlz MT" pitchFamily="82" charset="0"/>
              </a:rPr>
              <a:t>Bondad    </a:t>
            </a:r>
            <a:endParaRPr lang="es-HN" sz="4000" b="1" dirty="0">
              <a:latin typeface="Curlz MT" pitchFamily="82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1124745"/>
            <a:ext cx="8568952" cy="4032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HN" sz="3500" b="1" dirty="0" smtClean="0">
                <a:latin typeface="Curlz MT" pitchFamily="82" charset="0"/>
              </a:rPr>
              <a:t>  Adrián, Marcela y Marco :</a:t>
            </a:r>
            <a:endParaRPr lang="es-HN" sz="3100" dirty="0" smtClean="0">
              <a:latin typeface="Curlz MT" pitchFamily="82" charset="0"/>
            </a:endParaRPr>
          </a:p>
          <a:p>
            <a:pPr lvl="1"/>
            <a:r>
              <a:rPr lang="es-HN" sz="3000" dirty="0" smtClean="0">
                <a:latin typeface="Curlz MT" pitchFamily="82" charset="0"/>
              </a:rPr>
              <a:t>Son gentiles y amables con su familia, compañeros y personas que los rodean.</a:t>
            </a:r>
          </a:p>
          <a:p>
            <a:pPr lvl="1"/>
            <a:r>
              <a:rPr lang="es-HN" sz="3000" dirty="0" smtClean="0">
                <a:latin typeface="Curlz MT" pitchFamily="82" charset="0"/>
              </a:rPr>
              <a:t>Siempre saludan y demuestran buenos modales</a:t>
            </a:r>
          </a:p>
          <a:p>
            <a:pPr lvl="1"/>
            <a:r>
              <a:rPr lang="es-HN" sz="3000" dirty="0" smtClean="0">
                <a:latin typeface="Curlz MT" pitchFamily="82" charset="0"/>
              </a:rPr>
              <a:t>No hablan fuerte, ni demuestran enojo</a:t>
            </a:r>
          </a:p>
          <a:p>
            <a:pPr lvl="1"/>
            <a:r>
              <a:rPr lang="es-HN" sz="3000" dirty="0" smtClean="0">
                <a:latin typeface="Curlz MT" pitchFamily="82" charset="0"/>
              </a:rPr>
              <a:t>No hacen nada que no le gustaría que les hicieran a ellos.</a:t>
            </a:r>
          </a:p>
        </p:txBody>
      </p:sp>
      <p:pic>
        <p:nvPicPr>
          <p:cNvPr id="7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25144"/>
            <a:ext cx="1902681" cy="149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4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694011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dirty="0" smtClean="0">
                <a:latin typeface="Curlz MT" pitchFamily="82" charset="0"/>
              </a:rPr>
              <a:t>Buenos Modales     </a:t>
            </a:r>
            <a:endParaRPr lang="es-HN" sz="4000" dirty="0">
              <a:latin typeface="Curlz MT" pitchFamily="82" charset="0"/>
            </a:endParaRPr>
          </a:p>
        </p:txBody>
      </p:sp>
      <p:pic>
        <p:nvPicPr>
          <p:cNvPr id="4099" name="Picture 3" descr="C:\Users\fgarmendia\Pictures\alejo y susana\Ale y Susana 4 col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5954" r="2929" b="4686"/>
          <a:stretch/>
        </p:blipFill>
        <p:spPr bwMode="auto">
          <a:xfrm>
            <a:off x="883816" y="1628800"/>
            <a:ext cx="6469220" cy="404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79512" y="908720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dirty="0" smtClean="0">
                <a:latin typeface="Curlz MT" pitchFamily="82" charset="0"/>
              </a:rPr>
              <a:t>Bondad    </a:t>
            </a:r>
            <a:endParaRPr lang="es-HN" sz="4000" dirty="0">
              <a:latin typeface="Curlz MT" pitchFamily="82" charset="0"/>
            </a:endParaRPr>
          </a:p>
        </p:txBody>
      </p:sp>
      <p:pic>
        <p:nvPicPr>
          <p:cNvPr id="4098" name="Picture 2" descr="C:\Users\fgarmendia\Pictures\alejo y susana\Ale y Susana 1 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552728" cy="4076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251519" y="719984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b="1" dirty="0" smtClean="0">
                <a:latin typeface="Curlz MT" pitchFamily="82" charset="0"/>
              </a:rPr>
              <a:t>        Respeto y </a:t>
            </a:r>
            <a:r>
              <a:rPr lang="es-HN" sz="4000" b="1" dirty="0" smtClean="0">
                <a:latin typeface="Curlz MT" pitchFamily="82" charset="0"/>
              </a:rPr>
              <a:t>Obediencia  </a:t>
            </a:r>
            <a:endParaRPr lang="es-HN" sz="4000" b="1" dirty="0">
              <a:latin typeface="Curlz MT" pitchFamily="82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94876" y="1412776"/>
            <a:ext cx="8474363" cy="51129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HN" sz="3100" dirty="0" smtClean="0">
                <a:latin typeface="Curlz MT" pitchFamily="82" charset="0"/>
              </a:rPr>
              <a:t>Debemos respetar a nuestra familia, a nuestros maestros, a nuestros mayores y a los que nos rodean.</a:t>
            </a:r>
          </a:p>
          <a:p>
            <a:pPr lvl="1"/>
            <a:r>
              <a:rPr lang="es-HN" sz="3100" dirty="0" smtClean="0">
                <a:latin typeface="Curlz MT" pitchFamily="82" charset="0"/>
              </a:rPr>
              <a:t>Demostrar una buena conducta </a:t>
            </a:r>
          </a:p>
          <a:p>
            <a:pPr lvl="1"/>
            <a:r>
              <a:rPr lang="es-HN" sz="3100" dirty="0" smtClean="0">
                <a:latin typeface="Curlz MT" pitchFamily="82" charset="0"/>
              </a:rPr>
              <a:t>Cumplir con las reglas de casa y escuela</a:t>
            </a:r>
          </a:p>
          <a:p>
            <a:pPr lvl="1"/>
            <a:r>
              <a:rPr lang="es-HN" sz="3100" dirty="0" smtClean="0">
                <a:latin typeface="Curlz MT" pitchFamily="82" charset="0"/>
              </a:rPr>
              <a:t>Contar con la aprobación de los padres </a:t>
            </a:r>
          </a:p>
          <a:p>
            <a:pPr lvl="1"/>
            <a:endParaRPr lang="es-HN" sz="3100" dirty="0" smtClean="0">
              <a:latin typeface="Curlz MT" pitchFamily="8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63" y="3212976"/>
            <a:ext cx="1512168" cy="91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57" y="4797151"/>
            <a:ext cx="1561595" cy="156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136"/>
            <a:ext cx="1708652" cy="155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3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29607" y="548680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dirty="0" smtClean="0">
                <a:latin typeface="Curlz MT" pitchFamily="82" charset="0"/>
              </a:rPr>
              <a:t>        </a:t>
            </a:r>
            <a:r>
              <a:rPr lang="es-HN" sz="4000" b="1" dirty="0" smtClean="0">
                <a:latin typeface="Curlz MT" pitchFamily="82" charset="0"/>
              </a:rPr>
              <a:t>Solidaridad </a:t>
            </a:r>
            <a:endParaRPr lang="es-HN" sz="4000" b="1" dirty="0">
              <a:latin typeface="Curlz MT" pitchFamily="82" charset="0"/>
            </a:endParaRPr>
          </a:p>
        </p:txBody>
      </p:sp>
      <p:pic>
        <p:nvPicPr>
          <p:cNvPr id="5122" name="Picture 2" descr="C:\Users\fgarmendia\Pictures\alejo y susana\Ale y Susana 3 col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12471" r="3939" b="4519"/>
          <a:stretch/>
        </p:blipFill>
        <p:spPr bwMode="auto">
          <a:xfrm>
            <a:off x="1864041" y="1484784"/>
            <a:ext cx="6414438" cy="405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404664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b="1" dirty="0" smtClean="0">
                <a:latin typeface="Curlz MT" pitchFamily="82" charset="0"/>
              </a:rPr>
              <a:t>Ejemplos    </a:t>
            </a:r>
            <a:endParaRPr lang="es-HN" sz="4000" b="1" dirty="0">
              <a:latin typeface="Curlz MT" pitchFamily="82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1196752"/>
            <a:ext cx="8208912" cy="468092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HN" sz="3100" dirty="0" smtClean="0">
                <a:latin typeface="Curlz MT" pitchFamily="82" charset="0"/>
              </a:rPr>
              <a:t>   Alejo y Susana:</a:t>
            </a:r>
          </a:p>
          <a:p>
            <a:pPr lvl="1"/>
            <a:r>
              <a:rPr lang="es-HN" sz="3100" dirty="0" smtClean="0">
                <a:latin typeface="Curlz MT" pitchFamily="82" charset="0"/>
              </a:rPr>
              <a:t>Hacen caso cuando su papás les llaman</a:t>
            </a:r>
          </a:p>
          <a:p>
            <a:pPr lvl="1"/>
            <a:r>
              <a:rPr lang="es-HN" sz="3100" dirty="0">
                <a:latin typeface="Curlz MT" pitchFamily="82" charset="0"/>
              </a:rPr>
              <a:t>Comparten sus juguetes</a:t>
            </a:r>
          </a:p>
          <a:p>
            <a:pPr lvl="1"/>
            <a:r>
              <a:rPr lang="es-HN" sz="3100" dirty="0">
                <a:latin typeface="Curlz MT" pitchFamily="82" charset="0"/>
              </a:rPr>
              <a:t>Ordenan su habitación </a:t>
            </a:r>
          </a:p>
          <a:p>
            <a:pPr lvl="1"/>
            <a:r>
              <a:rPr lang="es-HN" sz="3100" dirty="0">
                <a:latin typeface="Curlz MT" pitchFamily="82" charset="0"/>
              </a:rPr>
              <a:t>Comen </a:t>
            </a:r>
            <a:r>
              <a:rPr lang="es-HN" sz="3100" dirty="0" smtClean="0">
                <a:latin typeface="Curlz MT" pitchFamily="82" charset="0"/>
              </a:rPr>
              <a:t>saludable y se acuestan temprano</a:t>
            </a:r>
          </a:p>
          <a:p>
            <a:pPr lvl="1"/>
            <a:r>
              <a:rPr lang="es-HN" sz="3100" dirty="0" smtClean="0">
                <a:latin typeface="Curlz MT" pitchFamily="82" charset="0"/>
              </a:rPr>
              <a:t>Son gentiles</a:t>
            </a:r>
          </a:p>
          <a:p>
            <a:pPr lvl="1"/>
            <a:r>
              <a:rPr lang="es-HN" sz="3100" dirty="0" smtClean="0">
                <a:latin typeface="Curlz MT" pitchFamily="82" charset="0"/>
              </a:rPr>
              <a:t>No </a:t>
            </a:r>
            <a:r>
              <a:rPr lang="es-HN" sz="3100" dirty="0">
                <a:latin typeface="Curlz MT" pitchFamily="82" charset="0"/>
              </a:rPr>
              <a:t>platican con extraños </a:t>
            </a:r>
          </a:p>
          <a:p>
            <a:pPr lvl="1"/>
            <a:r>
              <a:rPr lang="es-HN" sz="3100" dirty="0" smtClean="0">
                <a:latin typeface="Curlz MT" pitchFamily="82" charset="0"/>
              </a:rPr>
              <a:t>Obedecen a sus maestros</a:t>
            </a:r>
          </a:p>
          <a:p>
            <a:pPr lvl="1"/>
            <a:r>
              <a:rPr lang="es-HN" sz="3100" dirty="0" smtClean="0">
                <a:latin typeface="Curlz MT" pitchFamily="82" charset="0"/>
              </a:rPr>
              <a:t>Participan en clase</a:t>
            </a:r>
          </a:p>
        </p:txBody>
      </p:sp>
    </p:spTree>
    <p:extLst>
      <p:ext uri="{BB962C8B-B14F-4D97-AF65-F5344CB8AC3E}">
        <p14:creationId xmlns:p14="http://schemas.microsoft.com/office/powerpoint/2010/main" val="5770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755576" y="404664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b="1" dirty="0" smtClean="0">
                <a:latin typeface="Curlz MT" pitchFamily="82" charset="0"/>
              </a:rPr>
              <a:t>Humildad     </a:t>
            </a:r>
            <a:endParaRPr lang="es-HN" sz="4000" b="1" dirty="0">
              <a:latin typeface="Curlz MT" pitchFamily="82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83568" y="1268760"/>
            <a:ext cx="7704856" cy="4594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HN" sz="3100" dirty="0" smtClean="0">
                <a:latin typeface="Curlz MT" pitchFamily="82" charset="0"/>
              </a:rPr>
              <a:t>La Humildad es reconocer cuanto valemos y que todo lo que tenemos es gracias a Dios.</a:t>
            </a:r>
          </a:p>
          <a:p>
            <a:pPr lvl="1"/>
            <a:r>
              <a:rPr lang="es-HN" sz="3100" dirty="0" smtClean="0">
                <a:latin typeface="Curlz MT" pitchFamily="82" charset="0"/>
              </a:rPr>
              <a:t>No se trata de esconder nuestros talentos o destrezas, si no, de utilizarlas para el bien común.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04" y="4329296"/>
            <a:ext cx="2303692" cy="153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9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0262" r="5649"/>
          <a:stretch/>
        </p:blipFill>
        <p:spPr>
          <a:xfrm>
            <a:off x="5455534" y="3833694"/>
            <a:ext cx="2401303" cy="211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4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007604" y="817288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b="1" dirty="0" smtClean="0">
                <a:latin typeface="Curlz MT" pitchFamily="82" charset="0"/>
              </a:rPr>
              <a:t>Integridad   </a:t>
            </a:r>
            <a:endParaRPr lang="es-HN" sz="4000" b="1" dirty="0">
              <a:latin typeface="Curlz MT" pitchFamily="82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051720" y="1556792"/>
            <a:ext cx="5760640" cy="42143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HN" sz="3100" dirty="0" smtClean="0">
                <a:latin typeface="Curlz MT" pitchFamily="82" charset="0"/>
              </a:rPr>
              <a:t>Michelle y Andrés piensan que esta bien portarse mal y hacer travesuras, si nadie los ve…….</a:t>
            </a:r>
          </a:p>
          <a:p>
            <a:pPr marL="457200" lvl="1" indent="0">
              <a:buNone/>
            </a:pPr>
            <a:r>
              <a:rPr lang="es-HN" sz="3100" dirty="0" smtClean="0">
                <a:latin typeface="Curlz MT" pitchFamily="82" charset="0"/>
              </a:rPr>
              <a:t>		¿</a:t>
            </a:r>
            <a:r>
              <a:rPr lang="es-HN" sz="3100" dirty="0">
                <a:latin typeface="Curlz MT" pitchFamily="82" charset="0"/>
              </a:rPr>
              <a:t>E</a:t>
            </a:r>
            <a:r>
              <a:rPr lang="es-HN" sz="3100" dirty="0" smtClean="0">
                <a:latin typeface="Curlz MT" pitchFamily="82" charset="0"/>
              </a:rPr>
              <a:t>s Correcto?  </a:t>
            </a:r>
            <a:endParaRPr lang="es-HN" sz="3100" dirty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 Las compañeritas de Jimena dicen que se portan bien, pero se burlan de ella a escondidas….</a:t>
            </a:r>
          </a:p>
          <a:p>
            <a:pPr marL="457200" lvl="1" indent="0">
              <a:buNone/>
            </a:pPr>
            <a:r>
              <a:rPr lang="es-HN" sz="3100" dirty="0" smtClean="0">
                <a:latin typeface="Curlz MT" pitchFamily="82" charset="0"/>
              </a:rPr>
              <a:t>		¿ </a:t>
            </a:r>
            <a:r>
              <a:rPr lang="es-HN" sz="3100" dirty="0">
                <a:latin typeface="Curlz MT" pitchFamily="82" charset="0"/>
              </a:rPr>
              <a:t>E</a:t>
            </a:r>
            <a:r>
              <a:rPr lang="es-HN" sz="3100" dirty="0" smtClean="0">
                <a:latin typeface="Curlz MT" pitchFamily="82" charset="0"/>
              </a:rPr>
              <a:t>s correcto?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152604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5" y="4005064"/>
            <a:ext cx="1944564" cy="120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12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742039" y="260648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b="1" dirty="0" smtClean="0">
                <a:latin typeface="Curlz MT" pitchFamily="82" charset="0"/>
              </a:rPr>
              <a:t>Disciplina      </a:t>
            </a:r>
            <a:endParaRPr lang="es-HN" sz="4000" b="1" dirty="0">
              <a:latin typeface="Curlz MT" pitchFamily="82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95148" y="980728"/>
            <a:ext cx="8401961" cy="511296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HN" sz="3100" dirty="0">
                <a:latin typeface="Curlz MT" pitchFamily="82" charset="0"/>
              </a:rPr>
              <a:t>E</a:t>
            </a:r>
            <a:r>
              <a:rPr lang="es-HN" sz="3100" dirty="0" smtClean="0">
                <a:latin typeface="Curlz MT" pitchFamily="82" charset="0"/>
              </a:rPr>
              <a:t>s importante para crecer con valores y diferenciar las conductas correctas de las conductas que deben mejorarse. </a:t>
            </a:r>
          </a:p>
          <a:p>
            <a:pPr marL="457200" lvl="1" indent="0">
              <a:buNone/>
            </a:pPr>
            <a:endParaRPr lang="es-HN" sz="3100" dirty="0" smtClean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A veces los llamados de atención de nuestros padres son necesarios.</a:t>
            </a:r>
          </a:p>
          <a:p>
            <a:pPr lvl="1"/>
            <a:endParaRPr lang="es-HN" sz="3100" dirty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La  disciplina se ocupa para todas las actividades diarias: </a:t>
            </a:r>
          </a:p>
          <a:p>
            <a:pPr lvl="2"/>
            <a:r>
              <a:rPr lang="es-HN" sz="2700" dirty="0" smtClean="0">
                <a:latin typeface="Curlz MT" pitchFamily="82" charset="0"/>
              </a:rPr>
              <a:t>Para hacer tareas, para tocar un instrumento, para relacionarse con amiguitos y vecinos. </a:t>
            </a:r>
          </a:p>
        </p:txBody>
      </p:sp>
    </p:spTree>
    <p:extLst>
      <p:ext uri="{BB962C8B-B14F-4D97-AF65-F5344CB8AC3E}">
        <p14:creationId xmlns:p14="http://schemas.microsoft.com/office/powerpoint/2010/main" val="41980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2051720" y="548680"/>
            <a:ext cx="532859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b="1" dirty="0" smtClean="0">
                <a:latin typeface="Curlz MT" pitchFamily="82" charset="0"/>
              </a:rPr>
              <a:t>Probidad </a:t>
            </a:r>
            <a:endParaRPr lang="es-HN" sz="4000" b="1" dirty="0">
              <a:latin typeface="Curlz MT" pitchFamily="82" charset="0"/>
            </a:endParaRPr>
          </a:p>
        </p:txBody>
      </p:sp>
      <p:pic>
        <p:nvPicPr>
          <p:cNvPr id="1027" name="Picture 3" descr="C:\Users\fgarmendia\Pictures\alejo y susana\Ale y Susana 5 col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13906" r="3737" b="4065"/>
          <a:stretch/>
        </p:blipFill>
        <p:spPr bwMode="auto">
          <a:xfrm>
            <a:off x="1619672" y="1340768"/>
            <a:ext cx="6768752" cy="4247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4563616" y="2852936"/>
            <a:ext cx="2168624" cy="720080"/>
            <a:chOff x="2483768" y="1844824"/>
            <a:chExt cx="4104456" cy="1368152"/>
          </a:xfrm>
        </p:grpSpPr>
        <p:sp>
          <p:nvSpPr>
            <p:cNvPr id="12" name="11 Rectángulo"/>
            <p:cNvSpPr/>
            <p:nvPr/>
          </p:nvSpPr>
          <p:spPr>
            <a:xfrm>
              <a:off x="3563888" y="1844824"/>
              <a:ext cx="201622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483768" y="2492896"/>
              <a:ext cx="201622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355976" y="2492896"/>
              <a:ext cx="2232248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2195736" y="1844824"/>
            <a:ext cx="4394246" cy="2038963"/>
            <a:chOff x="2195736" y="1844824"/>
            <a:chExt cx="4394246" cy="2038963"/>
          </a:xfrm>
        </p:grpSpPr>
        <p:grpSp>
          <p:nvGrpSpPr>
            <p:cNvPr id="6" name="5 Grupo"/>
            <p:cNvGrpSpPr/>
            <p:nvPr/>
          </p:nvGrpSpPr>
          <p:grpSpPr>
            <a:xfrm>
              <a:off x="2483768" y="1844824"/>
              <a:ext cx="4104456" cy="1368152"/>
              <a:chOff x="2483768" y="1844824"/>
              <a:chExt cx="4104456" cy="1368152"/>
            </a:xfrm>
          </p:grpSpPr>
          <p:sp>
            <p:nvSpPr>
              <p:cNvPr id="3" name="2 Rectángulo"/>
              <p:cNvSpPr/>
              <p:nvPr/>
            </p:nvSpPr>
            <p:spPr>
              <a:xfrm>
                <a:off x="3563888" y="1844824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HN" dirty="0" smtClean="0"/>
                  <a:t>Sus</a:t>
                </a:r>
                <a:endParaRPr lang="es-HN" dirty="0"/>
              </a:p>
            </p:txBody>
          </p:sp>
          <p:sp>
            <p:nvSpPr>
              <p:cNvPr id="4" name="3 Rectángulo"/>
              <p:cNvSpPr/>
              <p:nvPr/>
            </p:nvSpPr>
            <p:spPr>
              <a:xfrm>
                <a:off x="2483768" y="2492896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5" name="4 Rectángulo"/>
              <p:cNvSpPr/>
              <p:nvPr/>
            </p:nvSpPr>
            <p:spPr>
              <a:xfrm>
                <a:off x="4355976" y="2492896"/>
                <a:ext cx="223224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2195736" y="2600908"/>
              <a:ext cx="2988332" cy="1188132"/>
              <a:chOff x="2483768" y="1844824"/>
              <a:chExt cx="4104456" cy="1368152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3563888" y="1844824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483768" y="2492896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4355976" y="2492896"/>
                <a:ext cx="223224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4421358" y="3163707"/>
              <a:ext cx="2168624" cy="720080"/>
              <a:chOff x="2483768" y="1844824"/>
              <a:chExt cx="4104456" cy="1368152"/>
            </a:xfrm>
          </p:grpSpPr>
          <p:sp>
            <p:nvSpPr>
              <p:cNvPr id="16" name="15 Rectángulo"/>
              <p:cNvSpPr/>
              <p:nvPr/>
            </p:nvSpPr>
            <p:spPr>
              <a:xfrm>
                <a:off x="3563888" y="1844824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2483768" y="2492896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4355976" y="2492896"/>
                <a:ext cx="223224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</p:grpSp>
      </p:grpSp>
      <p:sp>
        <p:nvSpPr>
          <p:cNvPr id="21" name="20 CuadroTexto"/>
          <p:cNvSpPr txBox="1"/>
          <p:nvPr/>
        </p:nvSpPr>
        <p:spPr>
          <a:xfrm>
            <a:off x="413729" y="2688487"/>
            <a:ext cx="120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000" dirty="0" smtClean="0">
                <a:solidFill>
                  <a:schemeClr val="tx2"/>
                </a:solidFill>
                <a:latin typeface="Curlz MT" pitchFamily="82" charset="0"/>
              </a:rPr>
              <a:t>Alejo</a:t>
            </a:r>
            <a:endParaRPr lang="es-HN" sz="4000" dirty="0">
              <a:solidFill>
                <a:schemeClr val="tx2"/>
              </a:solidFill>
              <a:latin typeface="Curlz MT" pitchFamily="82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380312" y="29065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000" dirty="0" smtClean="0">
                <a:solidFill>
                  <a:schemeClr val="tx2"/>
                </a:solidFill>
                <a:latin typeface="Curlz MT" pitchFamily="82" charset="0"/>
              </a:rPr>
              <a:t>Susana</a:t>
            </a:r>
            <a:endParaRPr lang="es-HN" sz="4000" dirty="0">
              <a:solidFill>
                <a:schemeClr val="tx2"/>
              </a:solidFill>
              <a:latin typeface="Curlz MT" pitchFamily="82" charset="0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794582" y="2139219"/>
            <a:ext cx="7554835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5000" b="1" dirty="0" smtClean="0">
                <a:solidFill>
                  <a:srgbClr val="FF0000"/>
                </a:solidFill>
                <a:latin typeface="Curlz MT" pitchFamily="82" charset="0"/>
              </a:rPr>
              <a:t>Aprendiendo </a:t>
            </a:r>
          </a:p>
          <a:p>
            <a:pPr marL="0" indent="0" algn="ctr">
              <a:buNone/>
            </a:pPr>
            <a:r>
              <a:rPr lang="es-HN" sz="5000" b="1" dirty="0" smtClean="0">
                <a:solidFill>
                  <a:srgbClr val="00B0F0"/>
                </a:solidFill>
                <a:latin typeface="Curlz MT" pitchFamily="82" charset="0"/>
              </a:rPr>
              <a:t>Valores</a:t>
            </a:r>
            <a:endParaRPr lang="es-HN" sz="4000" b="1" dirty="0">
              <a:latin typeface="Curlz MT" pitchFamily="82" charset="0"/>
            </a:endParaRPr>
          </a:p>
        </p:txBody>
      </p:sp>
      <p:pic>
        <p:nvPicPr>
          <p:cNvPr id="22" name="MS900065425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6651" y="461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628800"/>
            <a:ext cx="7848872" cy="22322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6600" dirty="0" smtClean="0">
                <a:latin typeface="Curlz MT" pitchFamily="82" charset="0"/>
              </a:rPr>
              <a:t>También de las películas podemos aprender valores y lecciones…..</a:t>
            </a:r>
          </a:p>
          <a:p>
            <a:pPr marL="0" indent="0" algn="ctr">
              <a:buNone/>
            </a:pPr>
            <a:endParaRPr lang="es-HN" sz="4000" dirty="0" smtClean="0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1331640" y="2132856"/>
            <a:ext cx="3240360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dirty="0" smtClean="0">
                <a:latin typeface="Curlz MT" pitchFamily="82" charset="0"/>
              </a:rPr>
              <a:t>Perseverancia</a:t>
            </a:r>
          </a:p>
          <a:p>
            <a:pPr marL="0" indent="0" algn="ctr">
              <a:buNone/>
            </a:pPr>
            <a:r>
              <a:rPr lang="es-HN" sz="4000" dirty="0" smtClean="0">
                <a:latin typeface="Curlz MT" pitchFamily="82" charset="0"/>
              </a:rPr>
              <a:t>Humildad  </a:t>
            </a:r>
            <a:endParaRPr lang="es-HN" sz="4000" dirty="0">
              <a:latin typeface="Curlz MT" pitchFamily="82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59520" y="716787"/>
            <a:ext cx="532859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HN" sz="4400" b="1" dirty="0" smtClean="0">
                <a:latin typeface="Curlz MT" pitchFamily="82" charset="0"/>
              </a:rPr>
              <a:t>Lecciones Aprendidas:</a:t>
            </a:r>
            <a:endParaRPr lang="es-HN" sz="4400" b="1" dirty="0">
              <a:latin typeface="Curlz MT" pitchFamily="82" charset="0"/>
            </a:endParaRPr>
          </a:p>
        </p:txBody>
      </p:sp>
      <p:pic>
        <p:nvPicPr>
          <p:cNvPr id="6146" name="Picture 2" descr="C:\Users\fgarmendia\AppData\Local\Microsoft\Windows\Temporary Internet Files\Content.Outlook\K8GWNQOY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93" y="3861048"/>
            <a:ext cx="2250995" cy="1508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94584"/>
            <a:ext cx="2412892" cy="255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4565282" y="2104403"/>
            <a:ext cx="3887185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3400" dirty="0" smtClean="0">
                <a:latin typeface="Curlz MT" pitchFamily="82" charset="0"/>
              </a:rPr>
              <a:t>Amistad, Compañerismo</a:t>
            </a:r>
          </a:p>
        </p:txBody>
      </p:sp>
    </p:spTree>
    <p:extLst>
      <p:ext uri="{BB962C8B-B14F-4D97-AF65-F5344CB8AC3E}">
        <p14:creationId xmlns:p14="http://schemas.microsoft.com/office/powerpoint/2010/main" val="36729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1196752"/>
            <a:ext cx="7848872" cy="22322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3600" dirty="0" smtClean="0">
                <a:latin typeface="Curlz MT" pitchFamily="82" charset="0"/>
              </a:rPr>
              <a:t>Si desde </a:t>
            </a:r>
            <a:r>
              <a:rPr lang="es-HN" sz="3600" dirty="0" smtClean="0">
                <a:latin typeface="Curlz MT" pitchFamily="82" charset="0"/>
              </a:rPr>
              <a:t>pequeños </a:t>
            </a:r>
            <a:r>
              <a:rPr lang="es-HN" sz="3600" dirty="0" smtClean="0">
                <a:latin typeface="Curlz MT" pitchFamily="82" charset="0"/>
              </a:rPr>
              <a:t>diferenciamos las buenas conductas y afianzamos nuestros valores, actuando con integridad…..</a:t>
            </a:r>
          </a:p>
          <a:p>
            <a:pPr marL="0" indent="0" algn="ctr">
              <a:buNone/>
            </a:pPr>
            <a:r>
              <a:rPr lang="es-HN" sz="3600" dirty="0" smtClean="0">
                <a:latin typeface="Curlz MT" pitchFamily="82" charset="0"/>
              </a:rPr>
              <a:t>Convertiremos a nuestro país en un lugar mejor para vivir….</a:t>
            </a:r>
          </a:p>
          <a:p>
            <a:pPr marL="0" indent="0" algn="ctr">
              <a:buNone/>
            </a:pPr>
            <a:endParaRPr lang="es-HN" sz="3600" dirty="0" smtClean="0">
              <a:latin typeface="Curlz MT" pitchFamily="82" charset="0"/>
            </a:endParaRPr>
          </a:p>
          <a:p>
            <a:pPr marL="0" indent="0" algn="ctr">
              <a:buNone/>
            </a:pPr>
            <a:r>
              <a:rPr lang="es-HN" sz="3600" dirty="0">
                <a:latin typeface="Curlz MT" pitchFamily="82" charset="0"/>
              </a:rPr>
              <a:t>¡</a:t>
            </a:r>
            <a:r>
              <a:rPr lang="es-HN" sz="3600" dirty="0" smtClean="0">
                <a:latin typeface="Curlz MT" pitchFamily="82" charset="0"/>
              </a:rPr>
              <a:t>Juntos </a:t>
            </a:r>
            <a:r>
              <a:rPr lang="es-HN" sz="3600" dirty="0" smtClean="0">
                <a:latin typeface="Curlz MT" pitchFamily="82" charset="0"/>
              </a:rPr>
              <a:t>podemos!</a:t>
            </a:r>
          </a:p>
          <a:p>
            <a:pPr marL="0" indent="0" algn="ctr">
              <a:buNone/>
            </a:pPr>
            <a:endParaRPr lang="es-HN" sz="4000" dirty="0" smtClean="0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4563616" y="2852936"/>
            <a:ext cx="2168624" cy="720080"/>
            <a:chOff x="2483768" y="1844824"/>
            <a:chExt cx="4104456" cy="1368152"/>
          </a:xfrm>
        </p:grpSpPr>
        <p:sp>
          <p:nvSpPr>
            <p:cNvPr id="12" name="11 Rectángulo"/>
            <p:cNvSpPr/>
            <p:nvPr/>
          </p:nvSpPr>
          <p:spPr>
            <a:xfrm>
              <a:off x="3563888" y="1844824"/>
              <a:ext cx="201622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483768" y="2492896"/>
              <a:ext cx="201622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355976" y="2492896"/>
              <a:ext cx="2232248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2195736" y="1844824"/>
            <a:ext cx="4394246" cy="2038963"/>
            <a:chOff x="2195736" y="1844824"/>
            <a:chExt cx="4394246" cy="2038963"/>
          </a:xfrm>
        </p:grpSpPr>
        <p:grpSp>
          <p:nvGrpSpPr>
            <p:cNvPr id="6" name="5 Grupo"/>
            <p:cNvGrpSpPr/>
            <p:nvPr/>
          </p:nvGrpSpPr>
          <p:grpSpPr>
            <a:xfrm>
              <a:off x="2483768" y="1844824"/>
              <a:ext cx="4104456" cy="1368152"/>
              <a:chOff x="2483768" y="1844824"/>
              <a:chExt cx="4104456" cy="1368152"/>
            </a:xfrm>
          </p:grpSpPr>
          <p:sp>
            <p:nvSpPr>
              <p:cNvPr id="3" name="2 Rectángulo"/>
              <p:cNvSpPr/>
              <p:nvPr/>
            </p:nvSpPr>
            <p:spPr>
              <a:xfrm>
                <a:off x="3563888" y="1844824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HN" dirty="0" smtClean="0"/>
                  <a:t>Sus</a:t>
                </a:r>
                <a:endParaRPr lang="es-HN" dirty="0"/>
              </a:p>
            </p:txBody>
          </p:sp>
          <p:sp>
            <p:nvSpPr>
              <p:cNvPr id="4" name="3 Rectángulo"/>
              <p:cNvSpPr/>
              <p:nvPr/>
            </p:nvSpPr>
            <p:spPr>
              <a:xfrm>
                <a:off x="2483768" y="2492896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5" name="4 Rectángulo"/>
              <p:cNvSpPr/>
              <p:nvPr/>
            </p:nvSpPr>
            <p:spPr>
              <a:xfrm>
                <a:off x="4355976" y="2492896"/>
                <a:ext cx="223224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2195736" y="2600908"/>
              <a:ext cx="2988332" cy="1188132"/>
              <a:chOff x="2483768" y="1844824"/>
              <a:chExt cx="4104456" cy="1368152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3563888" y="1844824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483768" y="2492896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4355976" y="2492896"/>
                <a:ext cx="223224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4421358" y="3163707"/>
              <a:ext cx="2168624" cy="720080"/>
              <a:chOff x="2483768" y="1844824"/>
              <a:chExt cx="4104456" cy="1368152"/>
            </a:xfrm>
          </p:grpSpPr>
          <p:sp>
            <p:nvSpPr>
              <p:cNvPr id="16" name="15 Rectángulo"/>
              <p:cNvSpPr/>
              <p:nvPr/>
            </p:nvSpPr>
            <p:spPr>
              <a:xfrm>
                <a:off x="3563888" y="1844824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2483768" y="2492896"/>
                <a:ext cx="201622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4355976" y="2492896"/>
                <a:ext cx="223224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</p:grpSp>
      </p:grpSp>
      <p:sp>
        <p:nvSpPr>
          <p:cNvPr id="21" name="20 CuadroTexto"/>
          <p:cNvSpPr txBox="1"/>
          <p:nvPr/>
        </p:nvSpPr>
        <p:spPr>
          <a:xfrm>
            <a:off x="413729" y="2688487"/>
            <a:ext cx="120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000" dirty="0" smtClean="0">
                <a:solidFill>
                  <a:schemeClr val="tx2"/>
                </a:solidFill>
                <a:latin typeface="Curlz MT" pitchFamily="82" charset="0"/>
              </a:rPr>
              <a:t>Alejo</a:t>
            </a:r>
            <a:endParaRPr lang="es-HN" sz="4000" dirty="0">
              <a:solidFill>
                <a:schemeClr val="tx2"/>
              </a:solidFill>
              <a:latin typeface="Curlz MT" pitchFamily="82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380312" y="29065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000" dirty="0" smtClean="0">
                <a:solidFill>
                  <a:schemeClr val="tx2"/>
                </a:solidFill>
                <a:latin typeface="Curlz MT" pitchFamily="82" charset="0"/>
              </a:rPr>
              <a:t>Susana</a:t>
            </a:r>
            <a:endParaRPr lang="es-HN" sz="4000" dirty="0">
              <a:solidFill>
                <a:schemeClr val="tx2"/>
              </a:solidFill>
              <a:latin typeface="Curlz MT" pitchFamily="82" charset="0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971600" y="2548430"/>
            <a:ext cx="7554835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dirty="0" smtClean="0">
                <a:latin typeface="Curlz MT" pitchFamily="82" charset="0"/>
              </a:rPr>
              <a:t>¡Gracias </a:t>
            </a:r>
            <a:r>
              <a:rPr lang="es-HN" sz="4000" dirty="0" smtClean="0">
                <a:latin typeface="Curlz MT" pitchFamily="82" charset="0"/>
              </a:rPr>
              <a:t>por su </a:t>
            </a:r>
            <a:r>
              <a:rPr lang="es-HN" sz="4000" dirty="0">
                <a:latin typeface="Curlz MT" pitchFamily="82" charset="0"/>
              </a:rPr>
              <a:t>A</a:t>
            </a:r>
            <a:r>
              <a:rPr lang="es-HN" sz="4000" dirty="0" smtClean="0">
                <a:latin typeface="Curlz MT" pitchFamily="82" charset="0"/>
              </a:rPr>
              <a:t>tención</a:t>
            </a:r>
          </a:p>
          <a:p>
            <a:pPr marL="0" indent="0" algn="ctr">
              <a:buNone/>
            </a:pPr>
            <a:r>
              <a:rPr lang="es-HN" sz="4000" dirty="0" smtClean="0">
                <a:latin typeface="Curlz MT" pitchFamily="82" charset="0"/>
              </a:rPr>
              <a:t> </a:t>
            </a:r>
            <a:r>
              <a:rPr lang="es-HN" sz="4000" dirty="0" smtClean="0">
                <a:latin typeface="Curlz MT" pitchFamily="82" charset="0"/>
              </a:rPr>
              <a:t>Niñas y Niños</a:t>
            </a:r>
            <a:endParaRPr lang="es-HN" sz="4000" dirty="0" smtClean="0">
              <a:latin typeface="Curlz MT" pitchFamily="82" charset="0"/>
            </a:endParaRPr>
          </a:p>
          <a:p>
            <a:pPr marL="0" indent="0" algn="ctr">
              <a:buNone/>
            </a:pPr>
            <a:r>
              <a:rPr lang="es-HN" sz="4000" dirty="0" smtClean="0">
                <a:latin typeface="Curlz MT" pitchFamily="82" charset="0"/>
              </a:rPr>
              <a:t>      </a:t>
            </a:r>
            <a:endParaRPr lang="es-HN" sz="4000" dirty="0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62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3001" y="3068960"/>
            <a:ext cx="7344816" cy="1143000"/>
          </a:xfrm>
        </p:spPr>
        <p:txBody>
          <a:bodyPr>
            <a:noAutofit/>
          </a:bodyPr>
          <a:lstStyle/>
          <a:p>
            <a:r>
              <a:rPr lang="es-HN" dirty="0">
                <a:latin typeface="Curlz MT" pitchFamily="82" charset="0"/>
              </a:rPr>
              <a:t>Los valores determinan nuestra conducta, porque moldean nuestras creencias, ideas y pensamientos.</a:t>
            </a:r>
            <a:br>
              <a:rPr lang="es-HN" dirty="0">
                <a:latin typeface="Curlz MT" pitchFamily="82" charset="0"/>
              </a:rPr>
            </a:br>
            <a:endParaRPr lang="es-HN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0" y="983358"/>
            <a:ext cx="8244408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5000" dirty="0" smtClean="0">
                <a:latin typeface="Jokerman" pitchFamily="82" charset="0"/>
              </a:rPr>
              <a:t>       </a:t>
            </a:r>
            <a:r>
              <a:rPr lang="es-HN" sz="5000" dirty="0" smtClean="0">
                <a:latin typeface="Jokerman" pitchFamily="82" charset="0"/>
              </a:rPr>
              <a:t>¿Qué </a:t>
            </a:r>
            <a:r>
              <a:rPr lang="es-HN" sz="5000" dirty="0" smtClean="0">
                <a:latin typeface="Jokerman" pitchFamily="82" charset="0"/>
              </a:rPr>
              <a:t>son los Valores? </a:t>
            </a:r>
            <a:endParaRPr lang="es-HN" sz="5000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827584" y="1916833"/>
            <a:ext cx="7291536" cy="3888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HN" sz="3600" dirty="0" smtClean="0">
                <a:latin typeface="Curlz MT" pitchFamily="82" charset="0"/>
              </a:rPr>
              <a:t>Para comportarse de forma educada, respetuosa, y amistosa con los demás</a:t>
            </a:r>
          </a:p>
          <a:p>
            <a:pPr algn="just"/>
            <a:endParaRPr lang="es-HN" sz="3600" dirty="0" smtClean="0">
              <a:latin typeface="Curlz MT" pitchFamily="82" charset="0"/>
            </a:endParaRPr>
          </a:p>
          <a:p>
            <a:pPr algn="just"/>
            <a:r>
              <a:rPr lang="es-HN" sz="3600" dirty="0" smtClean="0">
                <a:latin typeface="Curlz MT" pitchFamily="82" charset="0"/>
              </a:rPr>
              <a:t>Para convivir unos con otros, de una forma positiva, sin perjudicar a nadie</a:t>
            </a:r>
          </a:p>
          <a:p>
            <a:pPr algn="just"/>
            <a:endParaRPr lang="es-HN" sz="3600" dirty="0" smtClean="0">
              <a:latin typeface="Curlz MT" pitchFamily="82" charset="0"/>
            </a:endParaRPr>
          </a:p>
          <a:p>
            <a:pPr algn="just"/>
            <a:r>
              <a:rPr lang="es-HN" sz="3600" dirty="0" smtClean="0">
                <a:latin typeface="Curlz MT" pitchFamily="82" charset="0"/>
              </a:rPr>
              <a:t>Para mejorar nuestro país y familia</a:t>
            </a:r>
          </a:p>
          <a:p>
            <a:endParaRPr lang="es-HN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908720"/>
            <a:ext cx="8388424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3500" dirty="0" smtClean="0">
                <a:latin typeface="Jokerman" pitchFamily="82" charset="0"/>
              </a:rPr>
              <a:t>¿Para </a:t>
            </a:r>
            <a:r>
              <a:rPr lang="es-HN" sz="3500" dirty="0" smtClean="0">
                <a:latin typeface="Jokerman" pitchFamily="82" charset="0"/>
              </a:rPr>
              <a:t>qué </a:t>
            </a:r>
            <a:r>
              <a:rPr lang="es-HN" sz="3500" dirty="0" smtClean="0">
                <a:latin typeface="Jokerman" pitchFamily="82" charset="0"/>
              </a:rPr>
              <a:t>sirven </a:t>
            </a:r>
            <a:r>
              <a:rPr lang="es-HN" sz="3500" dirty="0" smtClean="0">
                <a:latin typeface="Jokerman" pitchFamily="82" charset="0"/>
              </a:rPr>
              <a:t>los Valores? </a:t>
            </a:r>
            <a:endParaRPr lang="es-HN" sz="3500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916832"/>
            <a:ext cx="6931496" cy="3600401"/>
          </a:xfrm>
        </p:spPr>
        <p:txBody>
          <a:bodyPr>
            <a:normAutofit fontScale="92500"/>
          </a:bodyPr>
          <a:lstStyle/>
          <a:p>
            <a:r>
              <a:rPr lang="es-HN" sz="4400" dirty="0" smtClean="0"/>
              <a:t> </a:t>
            </a:r>
            <a:r>
              <a:rPr lang="es-HN" sz="4400" dirty="0" smtClean="0">
                <a:latin typeface="Curlz MT" pitchFamily="82" charset="0"/>
              </a:rPr>
              <a:t>Las </a:t>
            </a:r>
            <a:r>
              <a:rPr lang="es-HN" sz="4400" dirty="0">
                <a:latin typeface="Curlz MT" pitchFamily="82" charset="0"/>
              </a:rPr>
              <a:t>personas más significativas </a:t>
            </a:r>
            <a:r>
              <a:rPr lang="es-HN" sz="4400" dirty="0" smtClean="0">
                <a:latin typeface="Curlz MT" pitchFamily="82" charset="0"/>
              </a:rPr>
              <a:t>son las </a:t>
            </a:r>
            <a:r>
              <a:rPr lang="es-HN" sz="4400" dirty="0">
                <a:latin typeface="Curlz MT" pitchFamily="82" charset="0"/>
              </a:rPr>
              <a:t>que más </a:t>
            </a:r>
            <a:r>
              <a:rPr lang="es-HN" sz="4400" dirty="0" smtClean="0">
                <a:latin typeface="Curlz MT" pitchFamily="82" charset="0"/>
              </a:rPr>
              <a:t>influyen: </a:t>
            </a:r>
          </a:p>
          <a:p>
            <a:endParaRPr lang="es-HN" sz="4400" dirty="0" smtClean="0">
              <a:latin typeface="Curlz MT" pitchFamily="82" charset="0"/>
            </a:endParaRPr>
          </a:p>
          <a:p>
            <a:r>
              <a:rPr lang="es-HN" sz="4400" dirty="0">
                <a:latin typeface="Curlz MT" pitchFamily="82" charset="0"/>
              </a:rPr>
              <a:t>P</a:t>
            </a:r>
            <a:r>
              <a:rPr lang="es-HN" sz="4400" dirty="0" smtClean="0">
                <a:latin typeface="Curlz MT" pitchFamily="82" charset="0"/>
              </a:rPr>
              <a:t>adres</a:t>
            </a:r>
            <a:r>
              <a:rPr lang="es-HN" sz="4400" dirty="0">
                <a:latin typeface="Curlz MT" pitchFamily="82" charset="0"/>
              </a:rPr>
              <a:t>, </a:t>
            </a:r>
            <a:r>
              <a:rPr lang="es-HN" sz="4400" dirty="0" smtClean="0">
                <a:latin typeface="Curlz MT" pitchFamily="82" charset="0"/>
              </a:rPr>
              <a:t>familia, maestros, amigos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980728"/>
            <a:ext cx="8136904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dirty="0" smtClean="0">
                <a:latin typeface="Jokerman" pitchFamily="82" charset="0"/>
              </a:rPr>
              <a:t>¿Quiénes </a:t>
            </a:r>
            <a:r>
              <a:rPr lang="es-HN" sz="4000" dirty="0" smtClean="0">
                <a:latin typeface="Jokerman" pitchFamily="82" charset="0"/>
              </a:rPr>
              <a:t>inculcan los Valores? </a:t>
            </a:r>
            <a:endParaRPr lang="es-HN" sz="4000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55576" y="404664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b="1" dirty="0" smtClean="0">
                <a:latin typeface="Curlz MT" pitchFamily="82" charset="0"/>
              </a:rPr>
              <a:t>      </a:t>
            </a:r>
            <a:r>
              <a:rPr lang="es-HN" sz="5000" b="1" dirty="0" smtClean="0">
                <a:latin typeface="Curlz MT" pitchFamily="82" charset="0"/>
              </a:rPr>
              <a:t>Honestidad y Honradez   </a:t>
            </a:r>
            <a:endParaRPr lang="es-HN" sz="5000" b="1" dirty="0">
              <a:latin typeface="Curlz MT" pitchFamily="82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195736" y="1844824"/>
            <a:ext cx="6109638" cy="417646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HN" sz="3100" dirty="0" smtClean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Siempre dice la verdad</a:t>
            </a:r>
          </a:p>
          <a:p>
            <a:pPr lvl="1"/>
            <a:endParaRPr lang="es-HN" sz="3100" dirty="0" smtClean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No toma lo que es ajeno sin permiso</a:t>
            </a:r>
          </a:p>
          <a:p>
            <a:pPr lvl="1"/>
            <a:endParaRPr lang="es-HN" sz="3100" dirty="0" smtClean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Reconoce sus faltas</a:t>
            </a:r>
          </a:p>
          <a:p>
            <a:pPr lvl="1"/>
            <a:endParaRPr lang="es-HN" sz="3100" dirty="0" smtClean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Cumple sus promesas</a:t>
            </a:r>
          </a:p>
          <a:p>
            <a:pPr marL="457200" lvl="1" indent="0">
              <a:buNone/>
            </a:pPr>
            <a:endParaRPr lang="es-HN" sz="3100" dirty="0" smtClean="0">
              <a:latin typeface="Curlz MT" pitchFamily="82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1656184" cy="161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3" y="4293096"/>
            <a:ext cx="1331640" cy="133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575556" y="137468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500" b="1" dirty="0" err="1">
                <a:solidFill>
                  <a:srgbClr val="0070C0"/>
                </a:solidFill>
                <a:latin typeface="Curlz MT" pitchFamily="82" charset="0"/>
              </a:rPr>
              <a:t>Isabella</a:t>
            </a:r>
            <a:r>
              <a:rPr lang="es-HN" sz="2500" b="1" dirty="0">
                <a:solidFill>
                  <a:srgbClr val="0070C0"/>
                </a:solidFill>
                <a:latin typeface="Curlz MT" pitchFamily="82" charset="0"/>
              </a:rPr>
              <a:t> </a:t>
            </a:r>
            <a:r>
              <a:rPr lang="es-HN" sz="2500" dirty="0">
                <a:solidFill>
                  <a:srgbClr val="0070C0"/>
                </a:solidFill>
                <a:latin typeface="Curlz MT" pitchFamily="82" charset="0"/>
              </a:rPr>
              <a:t>demuestra honestidad y honradez en su comportamiento:</a:t>
            </a:r>
          </a:p>
        </p:txBody>
      </p:sp>
    </p:spTree>
    <p:extLst>
      <p:ext uri="{BB962C8B-B14F-4D97-AF65-F5344CB8AC3E}">
        <p14:creationId xmlns:p14="http://schemas.microsoft.com/office/powerpoint/2010/main" val="28071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694011"/>
            <a:ext cx="7848872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400" b="1" dirty="0" smtClean="0">
                <a:latin typeface="Curlz MT" pitchFamily="82" charset="0"/>
              </a:rPr>
              <a:t>Honradez</a:t>
            </a:r>
            <a:r>
              <a:rPr lang="es-HN" sz="4000" dirty="0" smtClean="0">
                <a:latin typeface="Curlz MT" pitchFamily="82" charset="0"/>
              </a:rPr>
              <a:t>   </a:t>
            </a:r>
            <a:endParaRPr lang="es-HN" sz="4000" dirty="0">
              <a:latin typeface="Curlz MT" pitchFamily="82" charset="0"/>
            </a:endParaRPr>
          </a:p>
        </p:txBody>
      </p:sp>
      <p:pic>
        <p:nvPicPr>
          <p:cNvPr id="3074" name="Picture 2" descr="C:\Users\fgarmendia\Pictures\alejo y susana\Ale y Susana 6 col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8821" r="3535" b="5604"/>
          <a:stretch/>
        </p:blipFill>
        <p:spPr bwMode="auto">
          <a:xfrm>
            <a:off x="1115616" y="1484785"/>
            <a:ext cx="6264695" cy="3898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971600" y="620688"/>
            <a:ext cx="6984776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000" dirty="0" smtClean="0">
                <a:latin typeface="Curlz MT" pitchFamily="82" charset="0"/>
              </a:rPr>
              <a:t>Responsabilidad y Compromiso   </a:t>
            </a:r>
            <a:endParaRPr lang="es-HN" sz="4000" dirty="0">
              <a:latin typeface="Curlz MT" pitchFamily="82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763688" y="1484784"/>
            <a:ext cx="6408712" cy="432048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HN" sz="3500" b="1" dirty="0" smtClean="0">
                <a:latin typeface="Curlz MT" pitchFamily="82" charset="0"/>
              </a:rPr>
              <a:t>Dana y Valeria:</a:t>
            </a:r>
            <a:endParaRPr lang="es-HN" sz="3100" dirty="0" smtClean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Siempre terminan sus asignaciones</a:t>
            </a:r>
          </a:p>
          <a:p>
            <a:pPr lvl="1"/>
            <a:endParaRPr lang="es-HN" sz="3100" dirty="0" smtClean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Se comprometen a realizar el trabajo</a:t>
            </a:r>
          </a:p>
          <a:p>
            <a:pPr marL="457200" lvl="1" indent="0">
              <a:buNone/>
            </a:pPr>
            <a:r>
              <a:rPr lang="es-HN" sz="3100" dirty="0">
                <a:latin typeface="Curlz MT" pitchFamily="82" charset="0"/>
              </a:rPr>
              <a:t> </a:t>
            </a:r>
            <a:r>
              <a:rPr lang="es-HN" sz="3100" dirty="0" smtClean="0">
                <a:latin typeface="Curlz MT" pitchFamily="82" charset="0"/>
              </a:rPr>
              <a:t>  </a:t>
            </a:r>
            <a:r>
              <a:rPr lang="es-HN" sz="3100" dirty="0" smtClean="0">
                <a:latin typeface="Curlz MT" pitchFamily="82" charset="0"/>
              </a:rPr>
              <a:t>de la </a:t>
            </a:r>
            <a:r>
              <a:rPr lang="es-HN" sz="3100" dirty="0" smtClean="0">
                <a:latin typeface="Curlz MT" pitchFamily="82" charset="0"/>
              </a:rPr>
              <a:t>mejor </a:t>
            </a:r>
            <a:r>
              <a:rPr lang="es-HN" sz="3100" dirty="0" smtClean="0">
                <a:latin typeface="Curlz MT" pitchFamily="82" charset="0"/>
              </a:rPr>
              <a:t>forma posible </a:t>
            </a:r>
            <a:endParaRPr lang="es-HN" sz="3100" dirty="0" smtClean="0">
              <a:latin typeface="Curlz MT" pitchFamily="82" charset="0"/>
            </a:endParaRPr>
          </a:p>
          <a:p>
            <a:pPr lvl="1"/>
            <a:endParaRPr lang="es-HN" sz="3100" dirty="0" smtClean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Saben que cada día puede mejorar</a:t>
            </a:r>
          </a:p>
          <a:p>
            <a:pPr lvl="1"/>
            <a:endParaRPr lang="es-HN" sz="3100" dirty="0" smtClean="0">
              <a:latin typeface="Curlz MT" pitchFamily="82" charset="0"/>
            </a:endParaRPr>
          </a:p>
          <a:p>
            <a:pPr lvl="1"/>
            <a:r>
              <a:rPr lang="es-HN" sz="3100" dirty="0" smtClean="0">
                <a:latin typeface="Curlz MT" pitchFamily="82" charset="0"/>
              </a:rPr>
              <a:t>Cumplen sus deberes con actitud positiva </a:t>
            </a:r>
          </a:p>
          <a:p>
            <a:pPr marL="457200" lvl="1" indent="0">
              <a:buNone/>
            </a:pPr>
            <a:endParaRPr lang="es-HN" sz="3100" dirty="0" smtClean="0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1115616" y="548680"/>
            <a:ext cx="6984776" cy="578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4400" b="1" dirty="0" smtClean="0">
                <a:latin typeface="Curlz MT" pitchFamily="82" charset="0"/>
              </a:rPr>
              <a:t>Responsabilidad</a:t>
            </a:r>
            <a:endParaRPr lang="es-HN" sz="4400" b="1" dirty="0">
              <a:latin typeface="Curlz MT" pitchFamily="82" charset="0"/>
            </a:endParaRPr>
          </a:p>
        </p:txBody>
      </p:sp>
      <p:pic>
        <p:nvPicPr>
          <p:cNvPr id="5" name="Picture 2" descr="C:\Users\fgarmendia\Pictures\alejo y susana\Ale y Susana 2 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624736" cy="4243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86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474</Words>
  <Application>Microsoft Office PowerPoint</Application>
  <PresentationFormat>Presentación en pantalla (4:3)</PresentationFormat>
  <Paragraphs>94</Paragraphs>
  <Slides>24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Curlz MT</vt:lpstr>
      <vt:lpstr>Jokerman</vt:lpstr>
      <vt:lpstr>Wingdings 2</vt:lpstr>
      <vt:lpstr>Tema de Office</vt:lpstr>
      <vt:lpstr>Presentación de PowerPoint</vt:lpstr>
      <vt:lpstr>Presentación de PowerPoint</vt:lpstr>
      <vt:lpstr>Los valores determinan nuestra conducta, porque moldean nuestras creencias, ideas y pensamientos.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Tribunal Superior de Cuentas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Alejandra Caballero Milla</dc:creator>
  <cp:lastModifiedBy>Melissa Sue Paz Ruiz</cp:lastModifiedBy>
  <cp:revision>35</cp:revision>
  <dcterms:created xsi:type="dcterms:W3CDTF">2013-07-11T16:15:14Z</dcterms:created>
  <dcterms:modified xsi:type="dcterms:W3CDTF">2023-10-19T21:04:06Z</dcterms:modified>
</cp:coreProperties>
</file>